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34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255D5-5430-448C-8DB4-50A2A60B71E4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76F35-1642-4C00-9962-DBF53BB872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1938: Discovery of Nuclear Fission</a:t>
            </a:r>
            <a:endParaRPr lang="en-US" sz="40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0" y="3429000"/>
            <a:ext cx="23622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Otto  Hahn  1879-1968 (left) </a:t>
            </a:r>
          </a:p>
          <a:p>
            <a:pPr algn="ctr"/>
            <a:r>
              <a:rPr lang="en-US" sz="1200" dirty="0" smtClean="0"/>
              <a:t>Fritz Strassmann 1902-1980 (right)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90800" y="762000"/>
            <a:ext cx="2215056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Experiment</a:t>
            </a:r>
            <a:r>
              <a:rPr lang="en-US" sz="2000" b="1" dirty="0" smtClean="0"/>
              <a:t>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67400" y="762000"/>
            <a:ext cx="2286000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Applications</a:t>
            </a:r>
            <a:r>
              <a:rPr lang="en-US" sz="2000" dirty="0" smtClean="0"/>
              <a:t>:</a:t>
            </a:r>
          </a:p>
        </p:txBody>
      </p:sp>
      <p:sp>
        <p:nvSpPr>
          <p:cNvPr id="1026" name="AutoShape 2" descr="data:image/jpeg;base64,/9j/4AAQSkZJRgABAQAAAQABAAD/2wBDAAkGBwgHBgkIBwgKCgkLDRYPDQwMDRsUFRAWIB0iIiAdHx8kKDQsJCYxJx8fLT0tMTU3Ojo6Iys/RD84QzQ5Ojf/2wBDAQoKCg0MDRoPDxo3JR8lNzc3Nzc3Nzc3Nzc3Nzc3Nzc3Nzc3Nzc3Nzc3Nzc3Nzc3Nzc3Nzc3Nzc3Nzc3Nzc3Nzf/wAARCAELAL0DASIAAhEBAxEB/8QAHAAAAAcBAQAAAAAAAAAAAAAAAAIDBAUGBwEI/8QAPBAAAQMDAwIEAwcDAwQCAwAAAQIDEQAEIQUSMUFRBhMiYXGBkQcUIzJCobFSwdEV4fAWM1NiQ/FygpL/xAAUAQEAAAAAAAAAAAAAAAAAAAAA/8QAFBEBAAAAAAAAAAAAAAAAAAAAAP/aAAwDAQACEQMRAD8A2ISTiukCOlcB6GaBJOBxQdI61wH2mukwIPNFAk0HRk5NKJTjPFESnOemah9X8T6fpjgZUsPP9W0KHp+J6UE53xilB+UEVnL/AI1v7pZbsUtk7oGxM/OTS3+qa3bW3mXOqsAESErb9XPsKDQQepB+NIPXtuwqHXUp/es0e8U3rQ81d4VunhKz6fpUNc+Ibu7PmvurWuIASqEn4Cg1W415lAX5aSpSRKem74VCq8ZPtklxhogHKZMge9ZhcanCwNvlrOQC4Qfj2pFepApSHUOgjJKXp/ag2Gx8a2F08GVJW24eJgg/MVY7W5aumvMZUFCYNeb7i6Sv8i1BW6cn+9Wbwr44u9JDiHlecnbEK9uDNBt5UE/mIHxrgWlXBms0b8bP6kv0BDfbcRTF/wAV6naXZV97eT1A2pKVCelBrdCq34R8UM662ppS0/ekCSkCJHerJQChQoUAoUKFAKFChQRqTuzSg4n6migRxXemTFBwxMCuzjaMV1P96qvj/wAUNeHdL2NLSq+uBDTfYf1H2oIf7QvHKdOCtL0hRXdqH4jiBOz2+NZtaJefKlXC1EKVKhP5j7nrUX94ceulLKtzqyStZOT7+1L+Yd6Uh0OK4ShJxQXHS75Fo2U2zIbMepSndoUfhNGurwXSFuuN3YcGStDzcfQmTUJpL6m1hBt7ZkgHDjClFRqT1T70tO9u2tmVKTxauED5pV1oIK5KXnfwluqHQuNiZ7GKK2lxK9zaicQQmUz8qW8m6UoOKS4gzhwDE9qXYC2jtuEzjBAJNAh5G8JQtopKeoVPPt0pRWkuvQg/nTwYzTxtSDB/EKQIJSeB3irFpDKHFgLUHBEpIHNBS3tEuf0zjmR1pk7bPsEpWkgjOelbUnQmPJ/LmBMjBNNbvw3avZLeQM0GW6DeKF4GlJ3kzAJgTS+pvL88tueYlIM+on09/lUh4k8Pr0y5F1bplpRkjIj3FQDjpU4SolaYwCcx/kUE34e1NWm3zF2jcFNqBUJjcn2Nb3ZXLd5aM3LJBbdQFpI7GvNNu/5S8neOUkDkdq3D7MbxNz4YabCyryVlIBPAOR/NBbaFChQChQoUAoUKFAwEk5+tGPEiaKCO1DJPagSublFnavXLxhDSSpXwFecPE2uXHiDWn754naolLaRwlI4ArYvtYv12PhJ5DRhVwtLRzwDzWF2xUtQRHH7UDhLCUoHqCZEqVzT/AE6wfebS60UITMbsyfrS1pYpcWkKVux0MAR/er5omjJU23+GJiAOdooIaw05xpKEhC3FqIJWSST/ALVYbTw7d3QQp21SlJHKgfrVw0vS27dKYQAoe0mp1kBLYTHTNBSD4OSm3UCsJ3gHbyn5+/aqrqfht9twpKCpM4MEj681satoG5fHvUTdNtOKKlIE9IoM70zwo6ptJUjcP0lXPyNWfRtGNkypKpIVgACARUsyyExjAMRThxHpwZz2oEt2xW1IxRm9qkrOJ98114EI/wAU3Qon9IzwR2oE9Rsmbu3U08AUkRmsa8Q6SdMvFJ2kNkmD3zxW3Ep2ZAn36VW/FWjN6narYX6VHKVpHBjmgxTeUk7TKYzWk/Yxqy2dZuNOcV+HdNb0gn9ae3yn6Vn19Zv6deFl9spIxnEj2pzpN87pOp21+zuT5DgV6egHM/Kg9O0KTtnk3Fu0+2ZQ4gLSfYiaUoBQoUKAUKFCgjU+rJxSqRIGKKBntSiI4HFBm3203DA02zslGXVLLsdgMT+9ZTaWjigl2JSZIAFaN9si0PajZMghO1Bn05M+/aqnpTJu7i3tmUiT+UdhP/PrQTnhDRXbx1CvLUGWhKlKGAa02zZbaSgIAkgCKR0WwRaWQaSIjJgc1JtgBXrEGKB2lJASMCaXEhODOaQQsEYx0kmlErRHJoDmSDuPSmjgTBH70up5ASYJnt3pspQVwPjNAmAoKInnpRnAAmCOnIo7bJOSeKC0EDmY6UDdUpRJzNNnTKCeKevtq2+3tTBZiJTk4igRLkt4JkHjqab3DhUiV/p4PYURbu1a07SBzPtxXUGWVCfUOcc0FH8c2QdbTcIG7y1ZntxVLZ3pUQkgFZ2lHdNanc2wuFPW5hSXJT86pD+kqt70JKCpKSSD1jqPlQbH9nuoL1DwlYrdVudZT5DhjqnA/aKslZ59md2bZ56wcHpuJdRHG5OCPpH0rQ6AUKFCgFChQoGITilEpzQxFdSI96DHftkauBqjTpEMFACSRyrNQ/ghG7UPvCjASABPWrr9tbROj2CwDAuCDHGRVS8KNBGnuuwJCsT1oNSt7gBCThWOJ4pZb+3aUicZAz9apllqBMpWrCcKM5MVJs6nt3Ikj+gyOaCwtvqMZjOB0pRVwdwjIjoarCtRdUNqNoPJIzRm9VWfQXB2wnJoLGq6hQmZI6H+1Gtn95MnPJqFD/mBIbKgvEzS9o4kKwpUnJBoLE2o8kSDSsSgkwPhTHT1bkE7utOStKWzgrVPAzQIP7SohO5RPWmTw3mVGJ5pzctuLUCVBIjj/emam0JKilSlmZAUZoGDiEEkIWjCswriiOFIRsQZM8g05X5W8SUtkmIwCa44GHFBO9Mx1iKCMCkKJKoSqfTAmar/AIjtNj6nJO5fJAnP1qzLQEugYKJ6d6b39p5/DUgpyD7UFY8K35s/FFiW3JYU7C4MiT6ePnW2Vg1ilpnXWyTsDdwhSV9AJHPtW80AoUKFAKFChQNegowEmugYoyRnIoKL9sbIX4UCzIUi4RHzmaz/AMLqbRZlt1UlUkAHOK0j7W0qV4TUEgkecgkzxzWN6ZqCGHi0pI9WAqgtlyl1pxSwCZVmOlOrZ8biXSZBhNR9tfKUlCV7SojBAmngSEHcokEckcigklMrdKFNJJJxuOBS7dqsArKUp6wBINc0lT7oBYZWtBI3KUQlPyJP8VaGLJaGYULdKRzLmf4oI+2t1KQFKUUkT0FHy0qdyu0balmrUbSEhpWOd+f4pG4tifSpB9zQL2Svw8pJPUzTwuFbcNgA9e1NGWwhsDHU5FKJchMoPxngUHLgiB5xEdEjJVTW4ZWtKllXlpJwkc/M0+LaAQVElZFdW15vpVkdulBDoaSlRUhtJV3jP1rqGlLV+IDHQQKkX0MspKzkjsahLrULdRCVtPek5IO3NAL8t2oSVkoTON2AKCwFBQAAB5PSSOKqniPUXvylYgH0oMSofCTUtoqlv6d5iYnf+bccQOKCsXLarbW7h0JIlwBJScYMTW2uPtsJSXlQVcDkn5VldlparvVHWWxBW7P54k8mPpV0v7hdsXbi5KVOKACAJGOiU0Fht7hq5QVsrCgDB9jStVzwYHg1eKuZ8xx0L9hiIHwirHQChQoUCX80YD2zXIzQWpLSCtxQSlOSScCghvG1sLrwrqTZ3YZKht5xn+1eZXVqQ8J9Kp+ler3vLu7RxKFpWhxBTKTPIivK2uWyrLVbq2UCCy6pMH40E/oVwpbZaBhRETPSr1omlu3Nr94uykIAMJV/JrM/Cqyu/S2AmSCIVxWzaHqdjboSu4ThHpabGEgzHU5NAZnSb0NJFtbuKRMhxatn0z/anTTV6lW24abTA5C5p5eaohSQpK/LCiAFkzM9AKDvmtthaVtrBjlXI9+KBuhx5l/YqCCmRmKdpu1BBSpAAA53SKjb/WLa3SPPW22s+mN0io641ZlTYLToMGCAaCzuPQkTGeZpJK43pUI7EZqDZvjdNIQ2qZGFKqZt7NRa/FO5MYg8HpQLrfQACSMDJNRmp+KbTTU7d4W4ZHpzUB4q1NenoNsQXFqHpPf39qoF2Ly6UpQWY/UTwKC7OeOGVvlx5DixIISgYGfjzUVqXixOouhDC0tAK9Kd8KM9zwaiv+mLppph64QEMuJKw6+lRTtBhRCU5I69/auMMPEKLmnWlzbJ3T5aSjckGNwM8cEUE9pmjG/HmXilEKyFKXuJ+Zq121gixYSw0FJR+Y4mq34Y064AS2i4f8rlLS1fk+farvc2qm7UIJ9AGQB1/mgjtBZaY1Zx1W4pUdwk4CtvI+tTl9aou2i/yR+SRxHaoK2SVXTTSMrVgfGKktMN6Whbam8lxxHpBSnaI6UEzo1uGGSR+qP4qRpppqdtsBuJgxn2p3QChQoUBQKh/GVuq58Kas0jduVauRt5kCf7VMCRXFpC0FKgCFCCD1FB5u8K+O9U8PLCG1F5iZLazOKifFGqjWdUcvdpT5kkgCIJzTzx/wCGnvDPiB62KVG2dJctnIwpB6fEcVWhuIwc+5oJLRnk29z5yzGxKiPjGKmbfxMu3cCmkLJAgJWvcAe4xioVlotkLUmUhAJHee1ETbrwoJVt70FiX4qvvStaUK9UwsqVP74o934kv7xgkJDQJ5bkZ+NQmn2wvLpDankNb8JWudoNaLY+HrVzR2mVvNeY2qQuJSfaR0zQUm4uL4lCXHXt7iAsKWj84PBB6j3put+/t0B0uKAnCh1rV9C0Kw0xxp+6TaJ8sqUGgSqOxPOMnGKZal4TsFKvLu3ctmWFNlYs0bilZ6H1cHrI70ED4E1R++vQxcrECM8VtFq2j7vJVNedtGUvT9ZbUklInHwrcNAu3H9OJUZXHfigjdW0NvWNSWl1wtJSj0qAE81F2+jWTbLgfbWl5t0C1cK/wiAeSOpx+9Wcki7SeFd5qO1rTFl0Xdugls/9wJP5T3igWu7ywvrFtq9uEIcaXLTrWNvTiCPlUehlm1KmdM3XFw8cvOIhKRPYx/FL6e3bKSd6SrAUU7iM1NBDKNvlNrQCZO0ZJ96A+mWDDDDDC0gqaBO4jNPNQaBtfSlMQQaaF4pdQECAenUUrePTbrTuIJEigqDd15OptEmIdGJ6Vd0tt/eG3FCVkZH96zzUDu1ALQAPV/w1fD5zWwJWPMWIJV0EdKCRsoLG4cKWo/uaXpG0zbNmNvp47UtQChQoUBcEYrtF9xQoK34/8Ms+J/D79rsT97bBctnCMpWOnwPFeZHUraWptxJStJKVJIyCK9gd687/AGv6F/pPi1x9pEMX6fPRAwFzCx9c/OghrdxDli3O3elAHFWnTdETcabtQlKlzIBEE/4qjWO78u4yD0q+6PqiG2EJbQBtgGDkmefegi7XT2y09p1zbqDzS/QUiDPvU3p9gWk+Wpp1QwZIkE/Gnd3btXbguW9oeJlcmAriK6hTwKUyARgieCKCWbsnVtgKhkAAwTuUr5UnrjqLHR3W0q9TsbQDMfGuodSWQVJMnqD+9QviF1btuCScYIMCgpF64UXnmJBgEcVsv2f3X3i32K/8YOfhWK3biA6EgEicmtR+zl/apsAn8o3YoLVetFF9Ec8GKdWVwQtTSgCfhikNXSrz1LGCJIFRdq+8y/5xBW1+ruPegn7nTmiS6wAlR9Rgc0klCEqSCFkn5fxThi5bfaGxwKn60FgpgAcdqBN0FACtsR1AiKbXLpIBHeAP80vcLXHqMjqYqNvYQkHcZie8UFau3CL5ahJEkT7Vf3FpXsUsYUgQT0xVCvEpS6SkfmBGelWnTl3+qpYCbdxpgJAU+4naCI/SOT/FBY9OUVWTRJJxEn405orTaWm0toEJSIA9qNQChQoUCZ45oRmiDNHGaDoHWqF9suijUvCpvG0y9YOB0HrsOFD+D8qvud1NNWsW9T026snsN3DSmlR0BETQeVLZW10A9ZGKlNMvVIuJWesRwPnSGuaTdaFqbllftKbdZVEn8qxOFA9QabIchwEHE4oNCs7gLbxAxGakreX1o/NPGap9i/uaBBJjBg1YbG7AbGBI5FBLeWEu+g4Cf3ptf24XaXNw8cNp3D3NO7EpfuAFGMTMTTfxYpxekvWzBMrGAOoGIoM8Vaofty+FQ5u4rRfs3UEwB+ZJrKit1hSkGUEGIOKsPhbxI9pl0JPpOFGaDdtZZQ40hQO4dfVFVmyuQ7rqLRrMSpZHATUSPFitSItrZBVI9R/p+dTmjMobU8he1FxAUQomSAMZ4Ik9KB1e2q7O4Vc2RCkEypsZHx9qfWl4LhkEEboBEmi2jqn0eZtQE5Cup3T1pBbQtXFLQfSoYEd+lA4eUCSVRHYdab3ASogkwImRwaSLxmAZEznmk3nklMzIB6CgiNRQgXK08ADpQ8MfaZbNsCz1tlbamvQh9lO4KSMCU8gx2mmmp3KiVuYASkn2Bis6T1VncR1NB6I0zxJo2qEJsdSt3Vn/AOPftX//ACc1K15jVkTGAPjU5ofjLW9HASxerUyk/wDYf9aPgJyPkaD0BQrPdG+1KxfhvV7Vdqr/AMrUuIPy5H71dtP1Sw1JjzrC8Yfb7trBj49vnQKzFGBoozRoEQaDpOaBwJ6UIE0FCgbXen2V+hKb60t7hIyA82Fx9awn7WNBRovifz7VlLVneth1tKBCUqEBaQOnQ/8A7Vv4n2qn/apoadY8KPuIANzZTcNe8D1J+aZ+YFBh+nPAH0q4iQTU6w+WzlJyc+1VazUEuDIAqftytxsRKiPrQWvSLxIcC3FgY4pR1s390+ErWEpX6SgjImq61c+Qnkgn2qX0fXWbe2Qw7+H61yFkneqIn2BH/wB0CTvhxrUhvLaQlcrR6oIAyQe5rlz4H8ttKy+mFp3pUgCCBz9M1MaXr9tYKQ6txKrhKVHYBIWDG4D4Rj513/qD8NtKN0NOQtKjCVNk5Enr70HdO0Oy0m4fbs3ErUkEL8zJUNvP1Bqd01S7htKnG9pV+GhRPqMCT8RBiqrdPIW95pvLdFuqVGSCpM579aPa6pcrYaasLN91KDIdcVsTBwIJ7e1BbBfKsy0kNhLS17VynKF9OvH/ANUtcahbLQUgfiSTxwKrKU6s4FG8VbModzIUVqPaMAfzTS2sLhi7Djt666g/pWBI+lBYw8SoQrJPB6U1v3FpO4TEfCl2vLDCVFUrPUdqaXzqQkDMA8TQV3xC95Ni5BhaxA+dVLEJJj41K+Jbvz3w0kmEHNQ4JRGSDwJOKAwOSJx8eaScd2ncrA6e1dLkEE4+uTRHQktEQZHqjtQG3kmB86MFgc8/Ckm1hREZPvRlAz0+lB6cA96OnnBpNS0ISVLUEpHUmq/rHjHTNN3IQ557w4QjP70FkUoIG5RAT3JqA1jxhpGmK8tb/nO/0NZrN9d8Wanq5WlTpZY6NIwI96rrit23PWgvOpfaTdrKm9Ptksg/qWdxqrajrmpagqbm7ddz+WfT9BUacKHVXak1OEL2jHcighL9k2l2dh9Byn/FS2jXXmJAV2ikLq3FzbySAofk+NR1k6q3fKVSI5mguh08PtbkSVD9Q4qv6taXFu6pKVJIPbMRVl028StpKSUwB2qKvrjc87uIAJ46R0oGGnOsOrH3+5eBPOwAT8TzVktbbQA2tbpLqxGwLWpXXMyc1VIKHCIG2ZANS9oLYoh5pvHUj+9BPMO6BaOB9IZAGCltI3Y96mbbWkXG02dsEpTErWY+ECqtp1sha1i0tySr+lAmpL7ld2gT5jTiN0np/NBLvPJB5UVT9BSjLqXFpOz8omo1tL7w2pQY4ilkJDUpWeuY5JoHTjoSTPHt/eorU7/ywpxUmBNLXd2hAJPpSkd5iq9rrzgSyhxso81HmoCuSgmAY6TGPrQQ7yg4vepUFRk0ipOCAYE5HejqAKcjkSMRRFxIJEdeaAixAJER3FBHrOPnXXwEpG2QD70RKpxAnrmgJ6UOFPBnn2pwkkiRTd8hRBH5utLMKKkZ4FBbdX8TanqW83D6m2TwhCoEVBocJlyTHPxrjn4ix/SOSKBXCTJwnjFAZSytJMmetFUQEkpKRtHFNlqKUTuOfrSPmFW3PTFA5LpJUrgj60VCSSoFUE5iimAQQJEYBowWHCDABPtQGVJSVGD2qNvx5hLkAK9uDT95ZSAANpH7UyuHdzZSQRQL6bqHlgNrIAnrStw4lxU7h75oiGEPaShRSNzThTI5EgHmmSnikBPIHtQTFrbKuFJIUOOlO3tPCFJkSdwwRzTHSr5CYj83Y1MOXIdSCkDjEGgl9LuHmEfhHy8dMVPWt8lY3Pq8xQ7iYqqs3qFIAUMxBIpZi9SRKVpByMnigtQft3CvcADEn3qH1K5bS2pXAGaaNXrrjn3e3aXcPkYabTuM+9XLwv4WUhxF9qoSp9KtzbIMpbPQnur9hQNfCvg3zi3qGvJK/wBTNooYT2K+5/8AXgdazXxXe/6r4k1K7JJQp9SWyP6E+kfsP3rdPE9+NK8PX94DCm2VbDP6jgfuRXnlRKTlR4M9SaAoMQCSCMUkpErgADpmlTkzCYjPvRVEACAQaBs6kiTuBoomDMEdc0dxQJB4nnFBITtM5jOaDkA4TkEdaM2stiDXAmVEA8iuwCeeMUEmlBS2dyYUelIvlJlMkwJ+dOHlgEkmDwKY3C9p9YEn8uM0CDjqjtJyBXWG1L9SFAkdK4hkvqCSAmOTTlaUtBKWpBoOKd3ekgSeRHFdaaHAVlPY0VDfJcTIPUCj+UQiUHExmgK8ZRgA0yulFLYEZnIpyAd/HBpG9SN4ng5xQPdIV5lrfswMBCx/H96jHkLKoEmTipDRlpa1Ly1GG7hBbM8ScifmBRFAN3JHBGJoC2ekXlyoeUAjqCo0tcHUtLdDVy0pueCoSk/A8GprTXMJg55qy2a2bhr7teNIeZVyhaQR8uxoM4VdvOHcYB4xialNBsL3VbsNMI6+pe3Cfn/ap9/wtYalrBttE89DTKouVEgpSYnanrPxrR/DnhxjTrdLbTYSAOnX40CnhXw8xpNtCElTrkFxxXK/9varKhIQIHFcQgISABEUb40GefbDqIa06z04Ky8surH/AKpwP3P7VkzhG2Iz7irb9qepC98VvMpO5u1bSyI/q5V+5j5VTlHAmPgaDqlkiDjvSQxBOflRlR7/AEruCDJyOhJzQJKScGc9YookTE/PvSq+okjoMUmUiDEUBFnaSJk/WjIUCMpn4UkBtJUYJiRRgvGP3oHi3ytKUqVEcU3cWuJJzTdTnrMd66FdzECgfMOtJYAI9YzM9aOJOVcRM96jmCC6EKP5vepJQcbQkAn2BFAcPgpA2H+wpFaypMJJGcntQSouLgiBwYrihtaAQDzmg4pwgRHBxFN7x0yNwPtS5QFBW4+qOKZXRyAf35oJH7qXdMavWpG26DazPExH96kfFWnL0vWbi3Xktrjccbh0NM9MXOiXze78jzDsH/8AKK0H7TNL80W2pJTIWgIXA68igpGmOTtjmpZ2/wD9NsHbpTg81WGE9So8GOw5qG0xJQ7C8Die1F8WOW5urVu2VuUhn8T2USTH0j60B/CniS68Paum8QC8y4YuGSY81M9/6gcg/wCa9C6PqNnq2ns3unOBy3dEpIwR3BHQjqK82WaUrZVbqIBUoKQo/pX2J7Hj6VYfBvii68LagrcFLtHFxc259sbh2UP347QG/wBN9Qu27CwuLt4gNsNqcVPYCa7Z3TF9atXVo6l1l1IUhaTgiqX9ruq/cfDiLRCocu3Qkj/0Tk/vtFBkF5cLvLh+6eUS486pxRnkkzTUpIMkYHYzQbUNoJjnpSgO6CQJk/GgICofmgpjE0YQBHPfFdXAkH6URMfAHp3oOBIJifT3NJrTgAgATgUsUqAgZIGSaKUKUQnaAO5oGpOZgyep6UogKAJLhRPY80FyiMA9PnSaNypM0DRSwpUpx3jpSqcgAzuJpqyMjbExiTxTiSYHXuKDl1CdpHQ0+tlLW0hbhUEkxzmm/lJCgXgCeif80s0FeYMZFA5UoFUpO3EkHpXSqUJI5TyKTWCtSu/EVzkJPWZ+FAdcFG4Kz7UzuxhKoAJpwggpBPcimtyB6AM+5oJnw0yp/wC/W8SHLRRwJgp9U/QGtxv9M/1bQGmSQC4wgg9jAIrCfDN2q01zT3SYR5yULHRSFelQPsQTXpBloM2zTUQG0BAA6AYoMM1GxXaOKlJSoEgg9CKqN04pd04o5UVmtd8cWAa1mACBdJ81PuoEBX9jWQPgh1xUfrUOfc0CzK+hINKPqLqCvcVOIABnkp6H5cfSmyFYmPoaBWQqQYigt3gLxs/4ZvA1cqW9pjqvxm+S2f60+/cdY707+1rXGNW1ppFk+29asW6Nq2zIUV+ox8oqs6Hp9rfMag/cqWlNu2hSAk9ST/ioyAEACcqwaBwmAIgQBImlyQDPQRmkU5wRHvRisGUiRQdcUVZEnOJriAoQc80CPV2FdBKkjbIj96BRtIJxgHOaVUBHQfvSKVEY4+IpTdO6Y4AzQNnW96p9U8CklNqSogEgexp0uMAnNJ7d3YxQQjQAI6/LipC1bhBcIJWeB296YkQMdqdW6iQBJgpzQLtgbSTlZOScU6AiTPqJn60zZUScmnKBufSD2V+1AYbQtRAI70VO0ARMxPyoZ3ryf+CidB8KBQ+WMg5MdKbXIiAcUa2WpZuNxnaSkSOmK4+BAPWg40sNqQQY2kEV6Y0m8Go6TZ3rcHz2UOY6EgT+815j3KG0TiQK377MXFueC7HeonapxKZ6ALMCgafaOlTaNLvEp3G3upInlJSZHzgVhV06V3Dqp9JcJjtmvQPjb16M/uzCSR9DXm25fcQylaVQpSsmBQSdotHqbdVCFfq52noaM+hxolDiSkjPMgj2PamAJCT8RUmpZXpQKoJSEbcDEqINArp1z5NrftgiHW0CO8K/3NIK9KkAQabJJAEYkCfrS1ySLhEHt/FA5mEj+KNJzxPwikiT6j7Udskok9DQBZEYx1x1rqVEDgHriuwC5nPqiuOJCFHaIgCPrQH3R8RjmupXtnAOKKjO2e1cJhI/50oDqBUPUY+PSjNwRzA6URfBPauJyM0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BDAAkGBwgHBgkIBwgKCgkLDRYPDQwMDRsUFRAWIB0iIiAdHx8kKDQsJCYxJx8fLT0tMTU3Ojo6Iys/RD84QzQ5Ojf/2wBDAQoKCg0MDRoPDxo3JR8lNzc3Nzc3Nzc3Nzc3Nzc3Nzc3Nzc3Nzc3Nzc3Nzc3Nzc3Nzc3Nzc3Nzc3Nzc3Nzc3Nzf/wAARCAELAL0DASIAAhEBAxEB/8QAHAAAAAcBAQAAAAAAAAAAAAAAAAIDBAUGBwEI/8QAPBAAAQMDAwIEAwcDAwQCAwAAAQIDEQAEIQUSMUFRBhMiYXGBkQcUIzJCobFSwdEV4fAWM1NiQ/FygpL/xAAUAQEAAAAAAAAAAAAAAAAAAAAA/8QAFBEBAAAAAAAAAAAAAAAAAAAAAP/aAAwDAQACEQMRAD8A2ISTiukCOlcB6GaBJOBxQdI61wH2mukwIPNFAk0HRk5NKJTjPFESnOemah9X8T6fpjgZUsPP9W0KHp+J6UE53xilB+UEVnL/AI1v7pZbsUtk7oGxM/OTS3+qa3bW3mXOqsAESErb9XPsKDQQepB+NIPXtuwqHXUp/es0e8U3rQ81d4VunhKz6fpUNc+Ibu7PmvurWuIASqEn4Cg1W415lAX5aSpSRKem74VCq8ZPtklxhogHKZMge9ZhcanCwNvlrOQC4Qfj2pFepApSHUOgjJKXp/ag2Gx8a2F08GVJW24eJgg/MVY7W5aumvMZUFCYNeb7i6Sv8i1BW6cn+9Wbwr44u9JDiHlecnbEK9uDNBt5UE/mIHxrgWlXBms0b8bP6kv0BDfbcRTF/wAV6naXZV97eT1A2pKVCelBrdCq34R8UM662ppS0/ekCSkCJHerJQChQoUAoUKFAKFChQRqTuzSg4n6migRxXemTFBwxMCuzjaMV1P96qvj/wAUNeHdL2NLSq+uBDTfYf1H2oIf7QvHKdOCtL0hRXdqH4jiBOz2+NZtaJefKlXC1EKVKhP5j7nrUX94ceulLKtzqyStZOT7+1L+Yd6Uh0OK4ShJxQXHS75Fo2U2zIbMepSndoUfhNGurwXSFuuN3YcGStDzcfQmTUJpL6m1hBt7ZkgHDjClFRqT1T70tO9u2tmVKTxauED5pV1oIK5KXnfwluqHQuNiZ7GKK2lxK9zaicQQmUz8qW8m6UoOKS4gzhwDE9qXYC2jtuEzjBAJNAh5G8JQtopKeoVPPt0pRWkuvQg/nTwYzTxtSDB/EKQIJSeB3irFpDKHFgLUHBEpIHNBS3tEuf0zjmR1pk7bPsEpWkgjOelbUnQmPJ/LmBMjBNNbvw3avZLeQM0GW6DeKF4GlJ3kzAJgTS+pvL88tueYlIM+on09/lUh4k8Pr0y5F1bplpRkjIj3FQDjpU4SolaYwCcx/kUE34e1NWm3zF2jcFNqBUJjcn2Nb3ZXLd5aM3LJBbdQFpI7GvNNu/5S8neOUkDkdq3D7MbxNz4YabCyryVlIBPAOR/NBbaFChQChQoUAoUKFAwEk5+tGPEiaKCO1DJPagSublFnavXLxhDSSpXwFecPE2uXHiDWn754naolLaRwlI4ArYvtYv12PhJ5DRhVwtLRzwDzWF2xUtQRHH7UDhLCUoHqCZEqVzT/AE6wfebS60UITMbsyfrS1pYpcWkKVux0MAR/er5omjJU23+GJiAOdooIaw05xpKEhC3FqIJWSST/ALVYbTw7d3QQp21SlJHKgfrVw0vS27dKYQAoe0mp1kBLYTHTNBSD4OSm3UCsJ3gHbyn5+/aqrqfht9twpKCpM4MEj681satoG5fHvUTdNtOKKlIE9IoM70zwo6ptJUjcP0lXPyNWfRtGNkypKpIVgACARUsyyExjAMRThxHpwZz2oEt2xW1IxRm9qkrOJ98114EI/wAU3Qon9IzwR2oE9Rsmbu3U08AUkRmsa8Q6SdMvFJ2kNkmD3zxW3Ep2ZAn36VW/FWjN6narYX6VHKVpHBjmgxTeUk7TKYzWk/Yxqy2dZuNOcV+HdNb0gn9ae3yn6Vn19Zv6deFl9spIxnEj2pzpN87pOp21+zuT5DgV6egHM/Kg9O0KTtnk3Fu0+2ZQ4gLSfYiaUoBQoUKAUKFCgjU+rJxSqRIGKKBntSiI4HFBm3203DA02zslGXVLLsdgMT+9ZTaWjigl2JSZIAFaN9si0PajZMghO1Bn05M+/aqnpTJu7i3tmUiT+UdhP/PrQTnhDRXbx1CvLUGWhKlKGAa02zZbaSgIAkgCKR0WwRaWQaSIjJgc1JtgBXrEGKB2lJASMCaXEhODOaQQsEYx0kmlErRHJoDmSDuPSmjgTBH70up5ASYJnt3pspQVwPjNAmAoKInnpRnAAmCOnIo7bJOSeKC0EDmY6UDdUpRJzNNnTKCeKevtq2+3tTBZiJTk4igRLkt4JkHjqab3DhUiV/p4PYURbu1a07SBzPtxXUGWVCfUOcc0FH8c2QdbTcIG7y1ZntxVLZ3pUQkgFZ2lHdNanc2wuFPW5hSXJT86pD+kqt70JKCpKSSD1jqPlQbH9nuoL1DwlYrdVudZT5DhjqnA/aKslZ59md2bZ56wcHpuJdRHG5OCPpH0rQ6AUKFCgFChQoGITilEpzQxFdSI96DHftkauBqjTpEMFACSRyrNQ/ghG7UPvCjASABPWrr9tbROj2CwDAuCDHGRVS8KNBGnuuwJCsT1oNSt7gBCThWOJ4pZb+3aUicZAz9apllqBMpWrCcKM5MVJs6nt3Ikj+gyOaCwtvqMZjOB0pRVwdwjIjoarCtRdUNqNoPJIzRm9VWfQXB2wnJoLGq6hQmZI6H+1Gtn95MnPJqFD/mBIbKgvEzS9o4kKwpUnJBoLE2o8kSDSsSgkwPhTHT1bkE7utOStKWzgrVPAzQIP7SohO5RPWmTw3mVGJ5pzctuLUCVBIjj/emam0JKilSlmZAUZoGDiEEkIWjCswriiOFIRsQZM8g05X5W8SUtkmIwCa44GHFBO9Mx1iKCMCkKJKoSqfTAmar/AIjtNj6nJO5fJAnP1qzLQEugYKJ6d6b39p5/DUgpyD7UFY8K35s/FFiW3JYU7C4MiT6ePnW2Vg1ilpnXWyTsDdwhSV9AJHPtW80AoUKFAKFChQNegowEmugYoyRnIoKL9sbIX4UCzIUi4RHzmaz/AMLqbRZlt1UlUkAHOK0j7W0qV4TUEgkecgkzxzWN6ZqCGHi0pI9WAqgtlyl1pxSwCZVmOlOrZ8biXSZBhNR9tfKUlCV7SojBAmngSEHcokEckcigklMrdKFNJJJxuOBS7dqsArKUp6wBINc0lT7oBYZWtBI3KUQlPyJP8VaGLJaGYULdKRzLmf4oI+2t1KQFKUUkT0FHy0qdyu0balmrUbSEhpWOd+f4pG4tifSpB9zQL2Svw8pJPUzTwuFbcNgA9e1NGWwhsDHU5FKJchMoPxngUHLgiB5xEdEjJVTW4ZWtKllXlpJwkc/M0+LaAQVElZFdW15vpVkdulBDoaSlRUhtJV3jP1rqGlLV+IDHQQKkX0MspKzkjsahLrULdRCVtPek5IO3NAL8t2oSVkoTON2AKCwFBQAAB5PSSOKqniPUXvylYgH0oMSofCTUtoqlv6d5iYnf+bccQOKCsXLarbW7h0JIlwBJScYMTW2uPtsJSXlQVcDkn5VldlparvVHWWxBW7P54k8mPpV0v7hdsXbi5KVOKACAJGOiU0Fht7hq5QVsrCgDB9jStVzwYHg1eKuZ8xx0L9hiIHwirHQChQoUCX80YD2zXIzQWpLSCtxQSlOSScCghvG1sLrwrqTZ3YZKht5xn+1eZXVqQ8J9Kp+ler3vLu7RxKFpWhxBTKTPIivK2uWyrLVbq2UCCy6pMH40E/oVwpbZaBhRETPSr1omlu3Nr94uykIAMJV/JrM/Cqyu/S2AmSCIVxWzaHqdjboSu4ThHpabGEgzHU5NAZnSb0NJFtbuKRMhxatn0z/anTTV6lW24abTA5C5p5eaohSQpK/LCiAFkzM9AKDvmtthaVtrBjlXI9+KBuhx5l/YqCCmRmKdpu1BBSpAAA53SKjb/WLa3SPPW22s+mN0io641ZlTYLToMGCAaCzuPQkTGeZpJK43pUI7EZqDZvjdNIQ2qZGFKqZt7NRa/FO5MYg8HpQLrfQACSMDJNRmp+KbTTU7d4W4ZHpzUB4q1NenoNsQXFqHpPf39qoF2Ly6UpQWY/UTwKC7OeOGVvlx5DixIISgYGfjzUVqXixOouhDC0tAK9Kd8KM9zwaiv+mLppph64QEMuJKw6+lRTtBhRCU5I69/auMMPEKLmnWlzbJ3T5aSjckGNwM8cEUE9pmjG/HmXilEKyFKXuJ+Zq121gixYSw0FJR+Y4mq34Y064AS2i4f8rlLS1fk+farvc2qm7UIJ9AGQB1/mgjtBZaY1Zx1W4pUdwk4CtvI+tTl9aou2i/yR+SRxHaoK2SVXTTSMrVgfGKktMN6Whbam8lxxHpBSnaI6UEzo1uGGSR+qP4qRpppqdtsBuJgxn2p3QChQoUBQKh/GVuq58Kas0jduVauRt5kCf7VMCRXFpC0FKgCFCCD1FB5u8K+O9U8PLCG1F5iZLazOKifFGqjWdUcvdpT5kkgCIJzTzx/wCGnvDPiB62KVG2dJctnIwpB6fEcVWhuIwc+5oJLRnk29z5yzGxKiPjGKmbfxMu3cCmkLJAgJWvcAe4xioVlotkLUmUhAJHee1ETbrwoJVt70FiX4qvvStaUK9UwsqVP74o934kv7xgkJDQJ5bkZ+NQmn2wvLpDankNb8JWudoNaLY+HrVzR2mVvNeY2qQuJSfaR0zQUm4uL4lCXHXt7iAsKWj84PBB6j3put+/t0B0uKAnCh1rV9C0Kw0xxp+6TaJ8sqUGgSqOxPOMnGKZal4TsFKvLu3ctmWFNlYs0bilZ6H1cHrI70ED4E1R++vQxcrECM8VtFq2j7vJVNedtGUvT9ZbUklInHwrcNAu3H9OJUZXHfigjdW0NvWNSWl1wtJSj0qAE81F2+jWTbLgfbWl5t0C1cK/wiAeSOpx+9Wcki7SeFd5qO1rTFl0Xdugls/9wJP5T3igWu7ywvrFtq9uEIcaXLTrWNvTiCPlUehlm1KmdM3XFw8cvOIhKRPYx/FL6e3bKSd6SrAUU7iM1NBDKNvlNrQCZO0ZJ96A+mWDDDDDC0gqaBO4jNPNQaBtfSlMQQaaF4pdQECAenUUrePTbrTuIJEigqDd15OptEmIdGJ6Vd0tt/eG3FCVkZH96zzUDu1ALQAPV/w1fD5zWwJWPMWIJV0EdKCRsoLG4cKWo/uaXpG0zbNmNvp47UtQChQoUBcEYrtF9xQoK34/8Ms+J/D79rsT97bBctnCMpWOnwPFeZHUraWptxJStJKVJIyCK9gd687/AGv6F/pPi1x9pEMX6fPRAwFzCx9c/OghrdxDli3O3elAHFWnTdETcabtQlKlzIBEE/4qjWO78u4yD0q+6PqiG2EJbQBtgGDkmefegi7XT2y09p1zbqDzS/QUiDPvU3p9gWk+Wpp1QwZIkE/Gnd3btXbguW9oeJlcmAriK6hTwKUyARgieCKCWbsnVtgKhkAAwTuUr5UnrjqLHR3W0q9TsbQDMfGuodSWQVJMnqD+9QviF1btuCScYIMCgpF64UXnmJBgEcVsv2f3X3i32K/8YOfhWK3biA6EgEicmtR+zl/apsAn8o3YoLVetFF9Ec8GKdWVwQtTSgCfhikNXSrz1LGCJIFRdq+8y/5xBW1+ruPegn7nTmiS6wAlR9Rgc0klCEqSCFkn5fxThi5bfaGxwKn60FgpgAcdqBN0FACtsR1AiKbXLpIBHeAP80vcLXHqMjqYqNvYQkHcZie8UFau3CL5ahJEkT7Vf3FpXsUsYUgQT0xVCvEpS6SkfmBGelWnTl3+qpYCbdxpgJAU+4naCI/SOT/FBY9OUVWTRJJxEn405orTaWm0toEJSIA9qNQChQoUCZ45oRmiDNHGaDoHWqF9suijUvCpvG0y9YOB0HrsOFD+D8qvud1NNWsW9T026snsN3DSmlR0BETQeVLZW10A9ZGKlNMvVIuJWesRwPnSGuaTdaFqbllftKbdZVEn8qxOFA9QabIchwEHE4oNCs7gLbxAxGakreX1o/NPGap9i/uaBBJjBg1YbG7AbGBI5FBLeWEu+g4Cf3ptf24XaXNw8cNp3D3NO7EpfuAFGMTMTTfxYpxekvWzBMrGAOoGIoM8Vaofty+FQ5u4rRfs3UEwB+ZJrKit1hSkGUEGIOKsPhbxI9pl0JPpOFGaDdtZZQ40hQO4dfVFVmyuQ7rqLRrMSpZHATUSPFitSItrZBVI9R/p+dTmjMobU8he1FxAUQomSAMZ4Ik9KB1e2q7O4Vc2RCkEypsZHx9qfWl4LhkEEboBEmi2jqn0eZtQE5Cup3T1pBbQtXFLQfSoYEd+lA4eUCSVRHYdab3ASogkwImRwaSLxmAZEznmk3nklMzIB6CgiNRQgXK08ADpQ8MfaZbNsCz1tlbamvQh9lO4KSMCU8gx2mmmp3KiVuYASkn2Bis6T1VncR1NB6I0zxJo2qEJsdSt3Vn/AOPftX//ACc1K15jVkTGAPjU5ofjLW9HASxerUyk/wDYf9aPgJyPkaD0BQrPdG+1KxfhvV7Vdqr/AMrUuIPy5H71dtP1Sw1JjzrC8Yfb7trBj49vnQKzFGBoozRoEQaDpOaBwJ6UIE0FCgbXen2V+hKb60t7hIyA82Fx9awn7WNBRovifz7VlLVneth1tKBCUqEBaQOnQ/8A7Vv4n2qn/apoadY8KPuIANzZTcNe8D1J+aZ+YFBh+nPAH0q4iQTU6w+WzlJyc+1VazUEuDIAqftytxsRKiPrQWvSLxIcC3FgY4pR1s390+ErWEpX6SgjImq61c+Qnkgn2qX0fXWbe2Qw7+H61yFkneqIn2BH/wB0CTvhxrUhvLaQlcrR6oIAyQe5rlz4H8ttKy+mFp3pUgCCBz9M1MaXr9tYKQ6txKrhKVHYBIWDG4D4Rj513/qD8NtKN0NOQtKjCVNk5Enr70HdO0Oy0m4fbs3ErUkEL8zJUNvP1Bqd01S7htKnG9pV+GhRPqMCT8RBiqrdPIW95pvLdFuqVGSCpM579aPa6pcrYaasLN91KDIdcVsTBwIJ7e1BbBfKsy0kNhLS17VynKF9OvH/ANUtcahbLQUgfiSTxwKrKU6s4FG8VbModzIUVqPaMAfzTS2sLhi7Djt666g/pWBI+lBYw8SoQrJPB6U1v3FpO4TEfCl2vLDCVFUrPUdqaXzqQkDMA8TQV3xC95Ni5BhaxA+dVLEJJj41K+Jbvz3w0kmEHNQ4JRGSDwJOKAwOSJx8eaScd2ncrA6e1dLkEE4+uTRHQktEQZHqjtQG3kmB86MFgc8/Ckm1hREZPvRlAz0+lB6cA96OnnBpNS0ISVLUEpHUmq/rHjHTNN3IQ557w4QjP70FkUoIG5RAT3JqA1jxhpGmK8tb/nO/0NZrN9d8Wanq5WlTpZY6NIwI96rrit23PWgvOpfaTdrKm9Ptksg/qWdxqrajrmpagqbm7ddz+WfT9BUacKHVXak1OEL2jHcighL9k2l2dh9Byn/FS2jXXmJAV2ikLq3FzbySAofk+NR1k6q3fKVSI5mguh08PtbkSVD9Q4qv6taXFu6pKVJIPbMRVl028StpKSUwB2qKvrjc87uIAJ46R0oGGnOsOrH3+5eBPOwAT8TzVktbbQA2tbpLqxGwLWpXXMyc1VIKHCIG2ZANS9oLYoh5pvHUj+9BPMO6BaOB9IZAGCltI3Y96mbbWkXG02dsEpTErWY+ECqtp1sha1i0tySr+lAmpL7ld2gT5jTiN0np/NBLvPJB5UVT9BSjLqXFpOz8omo1tL7w2pQY4ilkJDUpWeuY5JoHTjoSTPHt/eorU7/ywpxUmBNLXd2hAJPpSkd5iq9rrzgSyhxso81HmoCuSgmAY6TGPrQQ7yg4vepUFRk0ipOCAYE5HejqAKcjkSMRRFxIJEdeaAixAJER3FBHrOPnXXwEpG2QD70RKpxAnrmgJ6UOFPBnn2pwkkiRTd8hRBH5utLMKKkZ4FBbdX8TanqW83D6m2TwhCoEVBocJlyTHPxrjn4ix/SOSKBXCTJwnjFAZSytJMmetFUQEkpKRtHFNlqKUTuOfrSPmFW3PTFA5LpJUrgj60VCSSoFUE5iimAQQJEYBowWHCDABPtQGVJSVGD2qNvx5hLkAK9uDT95ZSAANpH7UyuHdzZSQRQL6bqHlgNrIAnrStw4lxU7h75oiGEPaShRSNzThTI5EgHmmSnikBPIHtQTFrbKuFJIUOOlO3tPCFJkSdwwRzTHSr5CYj83Y1MOXIdSCkDjEGgl9LuHmEfhHy8dMVPWt8lY3Pq8xQ7iYqqs3qFIAUMxBIpZi9SRKVpByMnigtQft3CvcADEn3qH1K5bS2pXAGaaNXrrjn3e3aXcPkYabTuM+9XLwv4WUhxF9qoSp9KtzbIMpbPQnur9hQNfCvg3zi3qGvJK/wBTNooYT2K+5/8AXgdazXxXe/6r4k1K7JJQp9SWyP6E+kfsP3rdPE9+NK8PX94DCm2VbDP6jgfuRXnlRKTlR4M9SaAoMQCSCMUkpErgADpmlTkzCYjPvRVEACAQaBs6kiTuBoomDMEdc0dxQJB4nnFBITtM5jOaDkA4TkEdaM2stiDXAmVEA8iuwCeeMUEmlBS2dyYUelIvlJlMkwJ+dOHlgEkmDwKY3C9p9YEn8uM0CDjqjtJyBXWG1L9SFAkdK4hkvqCSAmOTTlaUtBKWpBoOKd3ekgSeRHFdaaHAVlPY0VDfJcTIPUCj+UQiUHExmgK8ZRgA0yulFLYEZnIpyAd/HBpG9SN4ng5xQPdIV5lrfswMBCx/H96jHkLKoEmTipDRlpa1Ly1GG7hBbM8ScifmBRFAN3JHBGJoC2ekXlyoeUAjqCo0tcHUtLdDVy0pueCoSk/A8GprTXMJg55qy2a2bhr7teNIeZVyhaQR8uxoM4VdvOHcYB4xialNBsL3VbsNMI6+pe3Cfn/ap9/wtYalrBttE89DTKouVEgpSYnanrPxrR/DnhxjTrdLbTYSAOnX40CnhXw8xpNtCElTrkFxxXK/9varKhIQIHFcQgISABEUb40GefbDqIa06z04Ky8surH/AKpwP3P7VkzhG2Iz7irb9qepC98VvMpO5u1bSyI/q5V+5j5VTlHAmPgaDqlkiDjvSQxBOflRlR7/AEruCDJyOhJzQJKScGc9YookTE/PvSq+okjoMUmUiDEUBFnaSJk/WjIUCMpn4UkBtJUYJiRRgvGP3oHi3ytKUqVEcU3cWuJJzTdTnrMd66FdzECgfMOtJYAI9YzM9aOJOVcRM96jmCC6EKP5vepJQcbQkAn2BFAcPgpA2H+wpFaypMJJGcntQSouLgiBwYrihtaAQDzmg4pwgRHBxFN7x0yNwPtS5QFBW4+qOKZXRyAf35oJH7qXdMavWpG26DazPExH96kfFWnL0vWbi3Xktrjccbh0NM9MXOiXze78jzDsH/8AKK0H7TNL80W2pJTIWgIXA68igpGmOTtjmpZ2/wD9NsHbpTg81WGE9So8GOw5qG0xJQ7C8Die1F8WOW5urVu2VuUhn8T2USTH0j60B/CniS68Paum8QC8y4YuGSY81M9/6gcg/wCa9C6PqNnq2ns3unOBy3dEpIwR3BHQjqK82WaUrZVbqIBUoKQo/pX2J7Hj6VYfBvii68LagrcFLtHFxc259sbh2UP347QG/wBN9Qu27CwuLt4gNsNqcVPYCa7Z3TF9atXVo6l1l1IUhaTgiqX9ruq/cfDiLRCocu3Qkj/0Tk/vtFBkF5cLvLh+6eUS486pxRnkkzTUpIMkYHYzQbUNoJjnpSgO6CQJk/GgICofmgpjE0YQBHPfFdXAkH6URMfAHp3oOBIJifT3NJrTgAgATgUsUqAgZIGSaKUKUQnaAO5oGpOZgyep6UogKAJLhRPY80FyiMA9PnSaNypM0DRSwpUpx3jpSqcgAzuJpqyMjbExiTxTiSYHXuKDl1CdpHQ0+tlLW0hbhUEkxzmm/lJCgXgCeif80s0FeYMZFA5UoFUpO3EkHpXSqUJI5TyKTWCtSu/EVzkJPWZ+FAdcFG4Kz7UzuxhKoAJpwggpBPcimtyB6AM+5oJnw0yp/wC/W8SHLRRwJgp9U/QGtxv9M/1bQGmSQC4wgg9jAIrCfDN2q01zT3SYR5yULHRSFelQPsQTXpBloM2zTUQG0BAA6AYoMM1GxXaOKlJSoEgg9CKqN04pd04o5UVmtd8cWAa1mACBdJ81PuoEBX9jWQPgh1xUfrUOfc0CzK+hINKPqLqCvcVOIABnkp6H5cfSmyFYmPoaBWQqQYigt3gLxs/4ZvA1cqW9pjqvxm+S2f60+/cdY707+1rXGNW1ppFk+29asW6Nq2zIUV+ox8oqs6Hp9rfMag/cqWlNu2hSAk9ST/ioyAEACcqwaBwmAIgQBImlyQDPQRmkU5wRHvRisGUiRQdcUVZEnOJriAoQc80CPV2FdBKkjbIj96BRtIJxgHOaVUBHQfvSKVEY4+IpTdO6Y4AzQNnW96p9U8CklNqSogEgexp0uMAnNJ7d3YxQQjQAI6/LipC1bhBcIJWeB296YkQMdqdW6iQBJgpzQLtgbSTlZOScU6AiTPqJn60zZUScmnKBufSD2V+1AYbQtRAI70VO0ARMxPyoZ3ryf+CidB8KBQ+WMg5MdKbXIiAcUa2WpZuNxnaSkSOmK4+BAPWg40sNqQQY2kEV6Y0m8Go6TZ3rcHz2UOY6EgT+815j3KG0TiQK377MXFueC7HeonapxKZ6ALMCgafaOlTaNLvEp3G3upInlJSZHzgVhV06V3Dqp9JcJjtmvQPjb16M/uzCSR9DXm25fcQylaVQpSsmBQSdotHqbdVCFfq52noaM+hxolDiSkjPMgj2PamAJCT8RUmpZXpQKoJSEbcDEqINArp1z5NrftgiHW0CO8K/3NIK9KkAQabJJAEYkCfrS1ySLhEHt/FA5mEj+KNJzxPwikiT6j7Udskok9DQBZEYx1x1rqVEDgHriuwC5nPqiuOJCFHaIgCPrQH3R8RjmupXtnAOKKjO2e1cJhI/50oDqBUPUY+PSjNwRzA6URfBPauJyM0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data:image/jpeg;base64,/9j/4AAQSkZJRgABAQAAAQABAAD/2wBDAAkGBwgHBgkIBwgKCgkLDRYPDQwMDRsUFRAWIB0iIiAdHx8kKDQsJCYxJx8fLT0tMTU3Ojo6Iys/RD84QzQ5Ojf/2wBDAQoKCg0MDRoPDxo3JR8lNzc3Nzc3Nzc3Nzc3Nzc3Nzc3Nzc3Nzc3Nzc3Nzc3Nzc3Nzc3Nzc3Nzc3Nzc3Nzc3Nzf/wAARCAELAL0DASIAAhEBAxEB/8QAHAAAAAcBAQAAAAAAAAAAAAAAAAIDBAUGBwEI/8QAPBAAAQMDAwIEAwcDAwQCAwAAAQIDEQAEIQUSMUFRBhMiYXGBkQcUIzJCobFSwdEV4fAWM1NiQ/FygpL/xAAUAQEAAAAAAAAAAAAAAAAAAAAA/8QAFBEBAAAAAAAAAAAAAAAAAAAAAP/aAAwDAQACEQMRAD8A2ISTiukCOlcB6GaBJOBxQdI61wH2mukwIPNFAk0HRk5NKJTjPFESnOemah9X8T6fpjgZUsPP9W0KHp+J6UE53xilB+UEVnL/AI1v7pZbsUtk7oGxM/OTS3+qa3bW3mXOqsAESErb9XPsKDQQepB+NIPXtuwqHXUp/es0e8U3rQ81d4VunhKz6fpUNc+Ibu7PmvurWuIASqEn4Cg1W415lAX5aSpSRKem74VCq8ZPtklxhogHKZMge9ZhcanCwNvlrOQC4Qfj2pFepApSHUOgjJKXp/ag2Gx8a2F08GVJW24eJgg/MVY7W5aumvMZUFCYNeb7i6Sv8i1BW6cn+9Wbwr44u9JDiHlecnbEK9uDNBt5UE/mIHxrgWlXBms0b8bP6kv0BDfbcRTF/wAV6naXZV97eT1A2pKVCelBrdCq34R8UM662ppS0/ekCSkCJHerJQChQoUAoUKFAKFChQRqTuzSg4n6migRxXemTFBwxMCuzjaMV1P96qvj/wAUNeHdL2NLSq+uBDTfYf1H2oIf7QvHKdOCtL0hRXdqH4jiBOz2+NZtaJefKlXC1EKVKhP5j7nrUX94ceulLKtzqyStZOT7+1L+Yd6Uh0OK4ShJxQXHS75Fo2U2zIbMepSndoUfhNGurwXSFuuN3YcGStDzcfQmTUJpL6m1hBt7ZkgHDjClFRqT1T70tO9u2tmVKTxauED5pV1oIK5KXnfwluqHQuNiZ7GKK2lxK9zaicQQmUz8qW8m6UoOKS4gzhwDE9qXYC2jtuEzjBAJNAh5G8JQtopKeoVPPt0pRWkuvQg/nTwYzTxtSDB/EKQIJSeB3irFpDKHFgLUHBEpIHNBS3tEuf0zjmR1pk7bPsEpWkgjOelbUnQmPJ/LmBMjBNNbvw3avZLeQM0GW6DeKF4GlJ3kzAJgTS+pvL88tueYlIM+on09/lUh4k8Pr0y5F1bplpRkjIj3FQDjpU4SolaYwCcx/kUE34e1NWm3zF2jcFNqBUJjcn2Nb3ZXLd5aM3LJBbdQFpI7GvNNu/5S8neOUkDkdq3D7MbxNz4YabCyryVlIBPAOR/NBbaFChQChQoUAoUKFAwEk5+tGPEiaKCO1DJPagSublFnavXLxhDSSpXwFecPE2uXHiDWn754naolLaRwlI4ArYvtYv12PhJ5DRhVwtLRzwDzWF2xUtQRHH7UDhLCUoHqCZEqVzT/AE6wfebS60UITMbsyfrS1pYpcWkKVux0MAR/er5omjJU23+GJiAOdooIaw05xpKEhC3FqIJWSST/ALVYbTw7d3QQp21SlJHKgfrVw0vS27dKYQAoe0mp1kBLYTHTNBSD4OSm3UCsJ3gHbyn5+/aqrqfht9twpKCpM4MEj681satoG5fHvUTdNtOKKlIE9IoM70zwo6ptJUjcP0lXPyNWfRtGNkypKpIVgACARUsyyExjAMRThxHpwZz2oEt2xW1IxRm9qkrOJ98114EI/wAU3Qon9IzwR2oE9Rsmbu3U08AUkRmsa8Q6SdMvFJ2kNkmD3zxW3Ep2ZAn36VW/FWjN6narYX6VHKVpHBjmgxTeUk7TKYzWk/Yxqy2dZuNOcV+HdNb0gn9ae3yn6Vn19Zv6deFl9spIxnEj2pzpN87pOp21+zuT5DgV6egHM/Kg9O0KTtnk3Fu0+2ZQ4gLSfYiaUoBQoUKAUKFCgjU+rJxSqRIGKKBntSiI4HFBm3203DA02zslGXVLLsdgMT+9ZTaWjigl2JSZIAFaN9si0PajZMghO1Bn05M+/aqnpTJu7i3tmUiT+UdhP/PrQTnhDRXbx1CvLUGWhKlKGAa02zZbaSgIAkgCKR0WwRaWQaSIjJgc1JtgBXrEGKB2lJASMCaXEhODOaQQsEYx0kmlErRHJoDmSDuPSmjgTBH70up5ASYJnt3pspQVwPjNAmAoKInnpRnAAmCOnIo7bJOSeKC0EDmY6UDdUpRJzNNnTKCeKevtq2+3tTBZiJTk4igRLkt4JkHjqab3DhUiV/p4PYURbu1a07SBzPtxXUGWVCfUOcc0FH8c2QdbTcIG7y1ZntxVLZ3pUQkgFZ2lHdNanc2wuFPW5hSXJT86pD+kqt70JKCpKSSD1jqPlQbH9nuoL1DwlYrdVudZT5DhjqnA/aKslZ59md2bZ56wcHpuJdRHG5OCPpH0rQ6AUKFCgFChQoGITilEpzQxFdSI96DHftkauBqjTpEMFACSRyrNQ/ghG7UPvCjASABPWrr9tbROj2CwDAuCDHGRVS8KNBGnuuwJCsT1oNSt7gBCThWOJ4pZb+3aUicZAz9apllqBMpWrCcKM5MVJs6nt3Ikj+gyOaCwtvqMZjOB0pRVwdwjIjoarCtRdUNqNoPJIzRm9VWfQXB2wnJoLGq6hQmZI6H+1Gtn95MnPJqFD/mBIbKgvEzS9o4kKwpUnJBoLE2o8kSDSsSgkwPhTHT1bkE7utOStKWzgrVPAzQIP7SohO5RPWmTw3mVGJ5pzctuLUCVBIjj/emam0JKilSlmZAUZoGDiEEkIWjCswriiOFIRsQZM8g05X5W8SUtkmIwCa44GHFBO9Mx1iKCMCkKJKoSqfTAmar/AIjtNj6nJO5fJAnP1qzLQEugYKJ6d6b39p5/DUgpyD7UFY8K35s/FFiW3JYU7C4MiT6ePnW2Vg1ilpnXWyTsDdwhSV9AJHPtW80AoUKFAKFChQNegowEmugYoyRnIoKL9sbIX4UCzIUi4RHzmaz/AMLqbRZlt1UlUkAHOK0j7W0qV4TUEgkecgkzxzWN6ZqCGHi0pI9WAqgtlyl1pxSwCZVmOlOrZ8biXSZBhNR9tfKUlCV7SojBAmngSEHcokEckcigklMrdKFNJJJxuOBS7dqsArKUp6wBINc0lT7oBYZWtBI3KUQlPyJP8VaGLJaGYULdKRzLmf4oI+2t1KQFKUUkT0FHy0qdyu0balmrUbSEhpWOd+f4pG4tifSpB9zQL2Svw8pJPUzTwuFbcNgA9e1NGWwhsDHU5FKJchMoPxngUHLgiB5xEdEjJVTW4ZWtKllXlpJwkc/M0+LaAQVElZFdW15vpVkdulBDoaSlRUhtJV3jP1rqGlLV+IDHQQKkX0MspKzkjsahLrULdRCVtPek5IO3NAL8t2oSVkoTON2AKCwFBQAAB5PSSOKqniPUXvylYgH0oMSofCTUtoqlv6d5iYnf+bccQOKCsXLarbW7h0JIlwBJScYMTW2uPtsJSXlQVcDkn5VldlparvVHWWxBW7P54k8mPpV0v7hdsXbi5KVOKACAJGOiU0Fht7hq5QVsrCgDB9jStVzwYHg1eKuZ8xx0L9hiIHwirHQChQoUCX80YD2zXIzQWpLSCtxQSlOSScCghvG1sLrwrqTZ3YZKht5xn+1eZXVqQ8J9Kp+ler3vLu7RxKFpWhxBTKTPIivK2uWyrLVbq2UCCy6pMH40E/oVwpbZaBhRETPSr1omlu3Nr94uykIAMJV/JrM/Cqyu/S2AmSCIVxWzaHqdjboSu4ThHpabGEgzHU5NAZnSb0NJFtbuKRMhxatn0z/anTTV6lW24abTA5C5p5eaohSQpK/LCiAFkzM9AKDvmtthaVtrBjlXI9+KBuhx5l/YqCCmRmKdpu1BBSpAAA53SKjb/WLa3SPPW22s+mN0io641ZlTYLToMGCAaCzuPQkTGeZpJK43pUI7EZqDZvjdNIQ2qZGFKqZt7NRa/FO5MYg8HpQLrfQACSMDJNRmp+KbTTU7d4W4ZHpzUB4q1NenoNsQXFqHpPf39qoF2Ly6UpQWY/UTwKC7OeOGVvlx5DixIISgYGfjzUVqXixOouhDC0tAK9Kd8KM9zwaiv+mLppph64QEMuJKw6+lRTtBhRCU5I69/auMMPEKLmnWlzbJ3T5aSjckGNwM8cEUE9pmjG/HmXilEKyFKXuJ+Zq121gixYSw0FJR+Y4mq34Y064AS2i4f8rlLS1fk+farvc2qm7UIJ9AGQB1/mgjtBZaY1Zx1W4pUdwk4CtvI+tTl9aou2i/yR+SRxHaoK2SVXTTSMrVgfGKktMN6Whbam8lxxHpBSnaI6UEzo1uGGSR+qP4qRpppqdtsBuJgxn2p3QChQoUBQKh/GVuq58Kas0jduVauRt5kCf7VMCRXFpC0FKgCFCCD1FB5u8K+O9U8PLCG1F5iZLazOKifFGqjWdUcvdpT5kkgCIJzTzx/wCGnvDPiB62KVG2dJctnIwpB6fEcVWhuIwc+5oJLRnk29z5yzGxKiPjGKmbfxMu3cCmkLJAgJWvcAe4xioVlotkLUmUhAJHee1ETbrwoJVt70FiX4qvvStaUK9UwsqVP74o934kv7xgkJDQJ5bkZ+NQmn2wvLpDankNb8JWudoNaLY+HrVzR2mVvNeY2qQuJSfaR0zQUm4uL4lCXHXt7iAsKWj84PBB6j3put+/t0B0uKAnCh1rV9C0Kw0xxp+6TaJ8sqUGgSqOxPOMnGKZal4TsFKvLu3ctmWFNlYs0bilZ6H1cHrI70ED4E1R++vQxcrECM8VtFq2j7vJVNedtGUvT9ZbUklInHwrcNAu3H9OJUZXHfigjdW0NvWNSWl1wtJSj0qAE81F2+jWTbLgfbWl5t0C1cK/wiAeSOpx+9Wcki7SeFd5qO1rTFl0Xdugls/9wJP5T3igWu7ywvrFtq9uEIcaXLTrWNvTiCPlUehlm1KmdM3XFw8cvOIhKRPYx/FL6e3bKSd6SrAUU7iM1NBDKNvlNrQCZO0ZJ96A+mWDDDDDC0gqaBO4jNPNQaBtfSlMQQaaF4pdQECAenUUrePTbrTuIJEigqDd15OptEmIdGJ6Vd0tt/eG3FCVkZH96zzUDu1ALQAPV/w1fD5zWwJWPMWIJV0EdKCRsoLG4cKWo/uaXpG0zbNmNvp47UtQChQoUBcEYrtF9xQoK34/8Ms+J/D79rsT97bBctnCMpWOnwPFeZHUraWptxJStJKVJIyCK9gd687/AGv6F/pPi1x9pEMX6fPRAwFzCx9c/OghrdxDli3O3elAHFWnTdETcabtQlKlzIBEE/4qjWO78u4yD0q+6PqiG2EJbQBtgGDkmefegi7XT2y09p1zbqDzS/QUiDPvU3p9gWk+Wpp1QwZIkE/Gnd3btXbguW9oeJlcmAriK6hTwKUyARgieCKCWbsnVtgKhkAAwTuUr5UnrjqLHR3W0q9TsbQDMfGuodSWQVJMnqD+9QviF1btuCScYIMCgpF64UXnmJBgEcVsv2f3X3i32K/8YOfhWK3biA6EgEicmtR+zl/apsAn8o3YoLVetFF9Ec8GKdWVwQtTSgCfhikNXSrz1LGCJIFRdq+8y/5xBW1+ruPegn7nTmiS6wAlR9Rgc0klCEqSCFkn5fxThi5bfaGxwKn60FgpgAcdqBN0FACtsR1AiKbXLpIBHeAP80vcLXHqMjqYqNvYQkHcZie8UFau3CL5ahJEkT7Vf3FpXsUsYUgQT0xVCvEpS6SkfmBGelWnTl3+qpYCbdxpgJAU+4naCI/SOT/FBY9OUVWTRJJxEn405orTaWm0toEJSIA9qNQChQoUCZ45oRmiDNHGaDoHWqF9suijUvCpvG0y9YOB0HrsOFD+D8qvud1NNWsW9T026snsN3DSmlR0BETQeVLZW10A9ZGKlNMvVIuJWesRwPnSGuaTdaFqbllftKbdZVEn8qxOFA9QabIchwEHE4oNCs7gLbxAxGakreX1o/NPGap9i/uaBBJjBg1YbG7AbGBI5FBLeWEu+g4Cf3ptf24XaXNw8cNp3D3NO7EpfuAFGMTMTTfxYpxekvWzBMrGAOoGIoM8Vaofty+FQ5u4rRfs3UEwB+ZJrKit1hSkGUEGIOKsPhbxI9pl0JPpOFGaDdtZZQ40hQO4dfVFVmyuQ7rqLRrMSpZHATUSPFitSItrZBVI9R/p+dTmjMobU8he1FxAUQomSAMZ4Ik9KB1e2q7O4Vc2RCkEypsZHx9qfWl4LhkEEboBEmi2jqn0eZtQE5Cup3T1pBbQtXFLQfSoYEd+lA4eUCSVRHYdab3ASogkwImRwaSLxmAZEznmk3nklMzIB6CgiNRQgXK08ADpQ8MfaZbNsCz1tlbamvQh9lO4KSMCU8gx2mmmp3KiVuYASkn2Bis6T1VncR1NB6I0zxJo2qEJsdSt3Vn/AOPftX//ACc1K15jVkTGAPjU5ofjLW9HASxerUyk/wDYf9aPgJyPkaD0BQrPdG+1KxfhvV7Vdqr/AMrUuIPy5H71dtP1Sw1JjzrC8Yfb7trBj49vnQKzFGBoozRoEQaDpOaBwJ6UIE0FCgbXen2V+hKb60t7hIyA82Fx9awn7WNBRovifz7VlLVneth1tKBCUqEBaQOnQ/8A7Vv4n2qn/apoadY8KPuIANzZTcNe8D1J+aZ+YFBh+nPAH0q4iQTU6w+WzlJyc+1VazUEuDIAqftytxsRKiPrQWvSLxIcC3FgY4pR1s390+ErWEpX6SgjImq61c+Qnkgn2qX0fXWbe2Qw7+H61yFkneqIn2BH/wB0CTvhxrUhvLaQlcrR6oIAyQe5rlz4H8ttKy+mFp3pUgCCBz9M1MaXr9tYKQ6txKrhKVHYBIWDG4D4Rj513/qD8NtKN0NOQtKjCVNk5Enr70HdO0Oy0m4fbs3ErUkEL8zJUNvP1Bqd01S7htKnG9pV+GhRPqMCT8RBiqrdPIW95pvLdFuqVGSCpM579aPa6pcrYaasLN91KDIdcVsTBwIJ7e1BbBfKsy0kNhLS17VynKF9OvH/ANUtcahbLQUgfiSTxwKrKU6s4FG8VbModzIUVqPaMAfzTS2sLhi7Djt666g/pWBI+lBYw8SoQrJPB6U1v3FpO4TEfCl2vLDCVFUrPUdqaXzqQkDMA8TQV3xC95Ni5BhaxA+dVLEJJj41K+Jbvz3w0kmEHNQ4JRGSDwJOKAwOSJx8eaScd2ncrA6e1dLkEE4+uTRHQktEQZHqjtQG3kmB86MFgc8/Ckm1hREZPvRlAz0+lB6cA96OnnBpNS0ISVLUEpHUmq/rHjHTNN3IQ557w4QjP70FkUoIG5RAT3JqA1jxhpGmK8tb/nO/0NZrN9d8Wanq5WlTpZY6NIwI96rrit23PWgvOpfaTdrKm9Ptksg/qWdxqrajrmpagqbm7ddz+WfT9BUacKHVXak1OEL2jHcighL9k2l2dh9Byn/FS2jXXmJAV2ikLq3FzbySAofk+NR1k6q3fKVSI5mguh08PtbkSVD9Q4qv6taXFu6pKVJIPbMRVl028StpKSUwB2qKvrjc87uIAJ46R0oGGnOsOrH3+5eBPOwAT8TzVktbbQA2tbpLqxGwLWpXXMyc1VIKHCIG2ZANS9oLYoh5pvHUj+9BPMO6BaOB9IZAGCltI3Y96mbbWkXG02dsEpTErWY+ECqtp1sha1i0tySr+lAmpL7ld2gT5jTiN0np/NBLvPJB5UVT9BSjLqXFpOz8omo1tL7w2pQY4ilkJDUpWeuY5JoHTjoSTPHt/eorU7/ywpxUmBNLXd2hAJPpSkd5iq9rrzgSyhxso81HmoCuSgmAY6TGPrQQ7yg4vepUFRk0ipOCAYE5HejqAKcjkSMRRFxIJEdeaAixAJER3FBHrOPnXXwEpG2QD70RKpxAnrmgJ6UOFPBnn2pwkkiRTd8hRBH5utLMKKkZ4FBbdX8TanqW83D6m2TwhCoEVBocJlyTHPxrjn4ix/SOSKBXCTJwnjFAZSytJMmetFUQEkpKRtHFNlqKUTuOfrSPmFW3PTFA5LpJUrgj60VCSSoFUE5iimAQQJEYBowWHCDABPtQGVJSVGD2qNvx5hLkAK9uDT95ZSAANpH7UyuHdzZSQRQL6bqHlgNrIAnrStw4lxU7h75oiGEPaShRSNzThTI5EgHmmSnikBPIHtQTFrbKuFJIUOOlO3tPCFJkSdwwRzTHSr5CYj83Y1MOXIdSCkDjEGgl9LuHmEfhHy8dMVPWt8lY3Pq8xQ7iYqqs3qFIAUMxBIpZi9SRKVpByMnigtQft3CvcADEn3qH1K5bS2pXAGaaNXrrjn3e3aXcPkYabTuM+9XLwv4WUhxF9qoSp9KtzbIMpbPQnur9hQNfCvg3zi3qGvJK/wBTNooYT2K+5/8AXgdazXxXe/6r4k1K7JJQp9SWyP6E+kfsP3rdPE9+NK8PX94DCm2VbDP6jgfuRXnlRKTlR4M9SaAoMQCSCMUkpErgADpmlTkzCYjPvRVEACAQaBs6kiTuBoomDMEdc0dxQJB4nnFBITtM5jOaDkA4TkEdaM2stiDXAmVEA8iuwCeeMUEmlBS2dyYUelIvlJlMkwJ+dOHlgEkmDwKY3C9p9YEn8uM0CDjqjtJyBXWG1L9SFAkdK4hkvqCSAmOTTlaUtBKWpBoOKd3ekgSeRHFdaaHAVlPY0VDfJcTIPUCj+UQiUHExmgK8ZRgA0yulFLYEZnIpyAd/HBpG9SN4ng5xQPdIV5lrfswMBCx/H96jHkLKoEmTipDRlpa1Ly1GG7hBbM8ScifmBRFAN3JHBGJoC2ekXlyoeUAjqCo0tcHUtLdDVy0pueCoSk/A8GprTXMJg55qy2a2bhr7teNIeZVyhaQR8uxoM4VdvOHcYB4xialNBsL3VbsNMI6+pe3Cfn/ap9/wtYalrBttE89DTKouVEgpSYnanrPxrR/DnhxjTrdLbTYSAOnX40CnhXw8xpNtCElTrkFxxXK/9varKhIQIHFcQgISABEUb40GefbDqIa06z04Ky8surH/AKpwP3P7VkzhG2Iz7irb9qepC98VvMpO5u1bSyI/q5V+5j5VTlHAmPgaDqlkiDjvSQxBOflRlR7/AEruCDJyOhJzQJKScGc9YookTE/PvSq+okjoMUmUiDEUBFnaSJk/WjIUCMpn4UkBtJUYJiRRgvGP3oHi3ytKUqVEcU3cWuJJzTdTnrMd66FdzECgfMOtJYAI9YzM9aOJOVcRM96jmCC6EKP5vepJQcbQkAn2BFAcPgpA2H+wpFaypMJJGcntQSouLgiBwYrihtaAQDzmg4pwgRHBxFN7x0yNwPtS5QFBW4+qOKZXRyAf35oJH7qXdMavWpG26DazPExH96kfFWnL0vWbi3Xktrjccbh0NM9MXOiXze78jzDsH/8AKK0H7TNL80W2pJTIWgIXA68igpGmOTtjmpZ2/wD9NsHbpTg81WGE9So8GOw5qG0xJQ7C8Die1F8WOW5urVu2VuUhn8T2USTH0j60B/CniS68Paum8QC8y4YuGSY81M9/6gcg/wCa9C6PqNnq2ns3unOBy3dEpIwR3BHQjqK82WaUrZVbqIBUoKQo/pX2J7Hj6VYfBvii68LagrcFLtHFxc259sbh2UP347QG/wBN9Qu27CwuLt4gNsNqcVPYCa7Z3TF9atXVo6l1l1IUhaTgiqX9ruq/cfDiLRCocu3Qkj/0Tk/vtFBkF5cLvLh+6eUS486pxRnkkzTUpIMkYHYzQbUNoJjnpSgO6CQJk/GgICofmgpjE0YQBHPfFdXAkH6URMfAHp3oOBIJifT3NJrTgAgATgUsUqAgZIGSaKUKUQnaAO5oGpOZgyep6UogKAJLhRPY80FyiMA9PnSaNypM0DRSwpUpx3jpSqcgAzuJpqyMjbExiTxTiSYHXuKDl1CdpHQ0+tlLW0hbhUEkxzmm/lJCgXgCeif80s0FeYMZFA5UoFUpO3EkHpXSqUJI5TyKTWCtSu/EVzkJPWZ+FAdcFG4Kz7UzuxhKoAJpwggpBPcimtyB6AM+5oJnw0yp/wC/W8SHLRRwJgp9U/QGtxv9M/1bQGmSQC4wgg9jAIrCfDN2q01zT3SYR5yULHRSFelQPsQTXpBloM2zTUQG0BAA6AYoMM1GxXaOKlJSoEgg9CKqN04pd04o5UVmtd8cWAa1mACBdJ81PuoEBX9jWQPgh1xUfrUOfc0CzK+hINKPqLqCvcVOIABnkp6H5cfSmyFYmPoaBWQqQYigt3gLxs/4ZvA1cqW9pjqvxm+S2f60+/cdY707+1rXGNW1ppFk+29asW6Nq2zIUV+ox8oqs6Hp9rfMag/cqWlNu2hSAk9ST/ioyAEACcqwaBwmAIgQBImlyQDPQRmkU5wRHvRisGUiRQdcUVZEnOJriAoQc80CPV2FdBKkjbIj96BRtIJxgHOaVUBHQfvSKVEY4+IpTdO6Y4AzQNnW96p9U8CklNqSogEgexp0uMAnNJ7d3YxQQjQAI6/LipC1bhBcIJWeB296YkQMdqdW6iQBJgpzQLtgbSTlZOScU6AiTPqJn60zZUScmnKBufSD2V+1AYbQtRAI70VO0ARMxPyoZ3ryf+CidB8KBQ+WMg5MdKbXIiAcUa2WpZuNxnaSkSOmK4+BAPWg40sNqQQY2kEV6Y0m8Go6TZ3rcHz2UOY6EgT+815j3KG0TiQK377MXFueC7HeonapxKZ6ALMCgafaOlTaNLvEp3G3upInlJSZHzgVhV06V3Dqp9JcJjtmvQPjb16M/uzCSR9DXm25fcQylaVQpSsmBQSdotHqbdVCFfq52noaM+hxolDiSkjPMgj2PamAJCT8RUmpZXpQKoJSEbcDEqINArp1z5NrftgiHW0CO8K/3NIK9KkAQabJJAEYkCfrS1ySLhEHt/FA5mEj+KNJzxPwikiT6j7Udskok9DQBZEYx1x1rqVEDgHriuwC5nPqiuOJCFHaIgCPrQH3R8RjmupXtnAOKKjO2e1cJhI/50oDqBUPUY+PSjNwRzA6URfBPauJyM0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2" name="AutoShape 8" descr="data:image/jpeg;base64,/9j/4AAQSkZJRgABAQAAAQABAAD/2wBDAAkGBwgHBgkIBwgKCgkLDRYPDQwMDRsUFRAWIB0iIiAdHx8kKDQsJCYxJx8fLT0tMTU3Ojo6Iys/RD84QzQ5Ojf/2wBDAQoKCg0MDRoPDxo3JR8lNzc3Nzc3Nzc3Nzc3Nzc3Nzc3Nzc3Nzc3Nzc3Nzc3Nzc3Nzc3Nzc3Nzc3Nzc3Nzc3Nzf/wAARCAELAL0DASIAAhEBAxEB/8QAHAAAAAcBAQAAAAAAAAAAAAAAAAIDBAUGBwEI/8QAPBAAAQMDAwIEAwcDAwQCAwAAAQIDEQAEIQUSMUFRBhMiYXGBkQcUIzJCobFSwdEV4fAWM1NiQ/FygpL/xAAUAQEAAAAAAAAAAAAAAAAAAAAA/8QAFBEBAAAAAAAAAAAAAAAAAAAAAP/aAAwDAQACEQMRAD8A2ISTiukCOlcB6GaBJOBxQdI61wH2mukwIPNFAk0HRk5NKJTjPFESnOemah9X8T6fpjgZUsPP9W0KHp+J6UE53xilB+UEVnL/AI1v7pZbsUtk7oGxM/OTS3+qa3bW3mXOqsAESErb9XPsKDQQepB+NIPXtuwqHXUp/es0e8U3rQ81d4VunhKz6fpUNc+Ibu7PmvurWuIASqEn4Cg1W415lAX5aSpSRKem74VCq8ZPtklxhogHKZMge9ZhcanCwNvlrOQC4Qfj2pFepApSHUOgjJKXp/ag2Gx8a2F08GVJW24eJgg/MVY7W5aumvMZUFCYNeb7i6Sv8i1BW6cn+9Wbwr44u9JDiHlecnbEK9uDNBt5UE/mIHxrgWlXBms0b8bP6kv0BDfbcRTF/wAV6naXZV97eT1A2pKVCelBrdCq34R8UM662ppS0/ekCSkCJHerJQChQoUAoUKFAKFChQRqTuzSg4n6migRxXemTFBwxMCuzjaMV1P96qvj/wAUNeHdL2NLSq+uBDTfYf1H2oIf7QvHKdOCtL0hRXdqH4jiBOz2+NZtaJefKlXC1EKVKhP5j7nrUX94ceulLKtzqyStZOT7+1L+Yd6Uh0OK4ShJxQXHS75Fo2U2zIbMepSndoUfhNGurwXSFuuN3YcGStDzcfQmTUJpL6m1hBt7ZkgHDjClFRqT1T70tO9u2tmVKTxauED5pV1oIK5KXnfwluqHQuNiZ7GKK2lxK9zaicQQmUz8qW8m6UoOKS4gzhwDE9qXYC2jtuEzjBAJNAh5G8JQtopKeoVPPt0pRWkuvQg/nTwYzTxtSDB/EKQIJSeB3irFpDKHFgLUHBEpIHNBS3tEuf0zjmR1pk7bPsEpWkgjOelbUnQmPJ/LmBMjBNNbvw3avZLeQM0GW6DeKF4GlJ3kzAJgTS+pvL88tueYlIM+on09/lUh4k8Pr0y5F1bplpRkjIj3FQDjpU4SolaYwCcx/kUE34e1NWm3zF2jcFNqBUJjcn2Nb3ZXLd5aM3LJBbdQFpI7GvNNu/5S8neOUkDkdq3D7MbxNz4YabCyryVlIBPAOR/NBbaFChQChQoUAoUKFAwEk5+tGPEiaKCO1DJPagSublFnavXLxhDSSpXwFecPE2uXHiDWn754naolLaRwlI4ArYvtYv12PhJ5DRhVwtLRzwDzWF2xUtQRHH7UDhLCUoHqCZEqVzT/AE6wfebS60UITMbsyfrS1pYpcWkKVux0MAR/er5omjJU23+GJiAOdooIaw05xpKEhC3FqIJWSST/ALVYbTw7d3QQp21SlJHKgfrVw0vS27dKYQAoe0mp1kBLYTHTNBSD4OSm3UCsJ3gHbyn5+/aqrqfht9twpKCpM4MEj681satoG5fHvUTdNtOKKlIE9IoM70zwo6ptJUjcP0lXPyNWfRtGNkypKpIVgACARUsyyExjAMRThxHpwZz2oEt2xW1IxRm9qkrOJ98114EI/wAU3Qon9IzwR2oE9Rsmbu3U08AUkRmsa8Q6SdMvFJ2kNkmD3zxW3Ep2ZAn36VW/FWjN6narYX6VHKVpHBjmgxTeUk7TKYzWk/Yxqy2dZuNOcV+HdNb0gn9ae3yn6Vn19Zv6deFl9spIxnEj2pzpN87pOp21+zuT5DgV6egHM/Kg9O0KTtnk3Fu0+2ZQ4gLSfYiaUoBQoUKAUKFCgjU+rJxSqRIGKKBntSiI4HFBm3203DA02zslGXVLLsdgMT+9ZTaWjigl2JSZIAFaN9si0PajZMghO1Bn05M+/aqnpTJu7i3tmUiT+UdhP/PrQTnhDRXbx1CvLUGWhKlKGAa02zZbaSgIAkgCKR0WwRaWQaSIjJgc1JtgBXrEGKB2lJASMCaXEhODOaQQsEYx0kmlErRHJoDmSDuPSmjgTBH70up5ASYJnt3pspQVwPjNAmAoKInnpRnAAmCOnIo7bJOSeKC0EDmY6UDdUpRJzNNnTKCeKevtq2+3tTBZiJTk4igRLkt4JkHjqab3DhUiV/p4PYURbu1a07SBzPtxXUGWVCfUOcc0FH8c2QdbTcIG7y1ZntxVLZ3pUQkgFZ2lHdNanc2wuFPW5hSXJT86pD+kqt70JKCpKSSD1jqPlQbH9nuoL1DwlYrdVudZT5DhjqnA/aKslZ59md2bZ56wcHpuJdRHG5OCPpH0rQ6AUKFCgFChQoGITilEpzQxFdSI96DHftkauBqjTpEMFACSRyrNQ/ghG7UPvCjASABPWrr9tbROj2CwDAuCDHGRVS8KNBGnuuwJCsT1oNSt7gBCThWOJ4pZb+3aUicZAz9apllqBMpWrCcKM5MVJs6nt3Ikj+gyOaCwtvqMZjOB0pRVwdwjIjoarCtRdUNqNoPJIzRm9VWfQXB2wnJoLGq6hQmZI6H+1Gtn95MnPJqFD/mBIbKgvEzS9o4kKwpUnJBoLE2o8kSDSsSgkwPhTHT1bkE7utOStKWzgrVPAzQIP7SohO5RPWmTw3mVGJ5pzctuLUCVBIjj/emam0JKilSlmZAUZoGDiEEkIWjCswriiOFIRsQZM8g05X5W8SUtkmIwCa44GHFBO9Mx1iKCMCkKJKoSqfTAmar/AIjtNj6nJO5fJAnP1qzLQEugYKJ6d6b39p5/DUgpyD7UFY8K35s/FFiW3JYU7C4MiT6ePnW2Vg1ilpnXWyTsDdwhSV9AJHPtW80AoUKFAKFChQNegowEmugYoyRnIoKL9sbIX4UCzIUi4RHzmaz/AMLqbRZlt1UlUkAHOK0j7W0qV4TUEgkecgkzxzWN6ZqCGHi0pI9WAqgtlyl1pxSwCZVmOlOrZ8biXSZBhNR9tfKUlCV7SojBAmngSEHcokEckcigklMrdKFNJJJxuOBS7dqsArKUp6wBINc0lT7oBYZWtBI3KUQlPyJP8VaGLJaGYULdKRzLmf4oI+2t1KQFKUUkT0FHy0qdyu0balmrUbSEhpWOd+f4pG4tifSpB9zQL2Svw8pJPUzTwuFbcNgA9e1NGWwhsDHU5FKJchMoPxngUHLgiB5xEdEjJVTW4ZWtKllXlpJwkc/M0+LaAQVElZFdW15vpVkdulBDoaSlRUhtJV3jP1rqGlLV+IDHQQKkX0MspKzkjsahLrULdRCVtPek5IO3NAL8t2oSVkoTON2AKCwFBQAAB5PSSOKqniPUXvylYgH0oMSofCTUtoqlv6d5iYnf+bccQOKCsXLarbW7h0JIlwBJScYMTW2uPtsJSXlQVcDkn5VldlparvVHWWxBW7P54k8mPpV0v7hdsXbi5KVOKACAJGOiU0Fht7hq5QVsrCgDB9jStVzwYHg1eKuZ8xx0L9hiIHwirHQChQoUCX80YD2zXIzQWpLSCtxQSlOSScCghvG1sLrwrqTZ3YZKht5xn+1eZXVqQ8J9Kp+ler3vLu7RxKFpWhxBTKTPIivK2uWyrLVbq2UCCy6pMH40E/oVwpbZaBhRETPSr1omlu3Nr94uykIAMJV/JrM/Cqyu/S2AmSCIVxWzaHqdjboSu4ThHpabGEgzHU5NAZnSb0NJFtbuKRMhxatn0z/anTTV6lW24abTA5C5p5eaohSQpK/LCiAFkzM9AKDvmtthaVtrBjlXI9+KBuhx5l/YqCCmRmKdpu1BBSpAAA53SKjb/WLa3SPPW22s+mN0io641ZlTYLToMGCAaCzuPQkTGeZpJK43pUI7EZqDZvjdNIQ2qZGFKqZt7NRa/FO5MYg8HpQLrfQACSMDJNRmp+KbTTU7d4W4ZHpzUB4q1NenoNsQXFqHpPf39qoF2Ly6UpQWY/UTwKC7OeOGVvlx5DixIISgYGfjzUVqXixOouhDC0tAK9Kd8KM9zwaiv+mLppph64QEMuJKw6+lRTtBhRCU5I69/auMMPEKLmnWlzbJ3T5aSjckGNwM8cEUE9pmjG/HmXilEKyFKXuJ+Zq121gixYSw0FJR+Y4mq34Y064AS2i4f8rlLS1fk+farvc2qm7UIJ9AGQB1/mgjtBZaY1Zx1W4pUdwk4CtvI+tTl9aou2i/yR+SRxHaoK2SVXTTSMrVgfGKktMN6Whbam8lxxHpBSnaI6UEzo1uGGSR+qP4qRpppqdtsBuJgxn2p3QChQoUBQKh/GVuq58Kas0jduVauRt5kCf7VMCRXFpC0FKgCFCCD1FB5u8K+O9U8PLCG1F5iZLazOKifFGqjWdUcvdpT5kkgCIJzTzx/wCGnvDPiB62KVG2dJctnIwpB6fEcVWhuIwc+5oJLRnk29z5yzGxKiPjGKmbfxMu3cCmkLJAgJWvcAe4xioVlotkLUmUhAJHee1ETbrwoJVt70FiX4qvvStaUK9UwsqVP74o934kv7xgkJDQJ5bkZ+NQmn2wvLpDankNb8JWudoNaLY+HrVzR2mVvNeY2qQuJSfaR0zQUm4uL4lCXHXt7iAsKWj84PBB6j3put+/t0B0uKAnCh1rV9C0Kw0xxp+6TaJ8sqUGgSqOxPOMnGKZal4TsFKvLu3ctmWFNlYs0bilZ6H1cHrI70ED4E1R++vQxcrECM8VtFq2j7vJVNedtGUvT9ZbUklInHwrcNAu3H9OJUZXHfigjdW0NvWNSWl1wtJSj0qAE81F2+jWTbLgfbWl5t0C1cK/wiAeSOpx+9Wcki7SeFd5qO1rTFl0Xdugls/9wJP5T3igWu7ywvrFtq9uEIcaXLTrWNvTiCPlUehlm1KmdM3XFw8cvOIhKRPYx/FL6e3bKSd6SrAUU7iM1NBDKNvlNrQCZO0ZJ96A+mWDDDDDC0gqaBO4jNPNQaBtfSlMQQaaF4pdQECAenUUrePTbrTuIJEigqDd15OptEmIdGJ6Vd0tt/eG3FCVkZH96zzUDu1ALQAPV/w1fD5zWwJWPMWIJV0EdKCRsoLG4cKWo/uaXpG0zbNmNvp47UtQChQoUBcEYrtF9xQoK34/8Ms+J/D79rsT97bBctnCMpWOnwPFeZHUraWptxJStJKVJIyCK9gd687/AGv6F/pPi1x9pEMX6fPRAwFzCx9c/OghrdxDli3O3elAHFWnTdETcabtQlKlzIBEE/4qjWO78u4yD0q+6PqiG2EJbQBtgGDkmefegi7XT2y09p1zbqDzS/QUiDPvU3p9gWk+Wpp1QwZIkE/Gnd3btXbguW9oeJlcmAriK6hTwKUyARgieCKCWbsnVtgKhkAAwTuUr5UnrjqLHR3W0q9TsbQDMfGuodSWQVJMnqD+9QviF1btuCScYIMCgpF64UXnmJBgEcVsv2f3X3i32K/8YOfhWK3biA6EgEicmtR+zl/apsAn8o3YoLVetFF9Ec8GKdWVwQtTSgCfhikNXSrz1LGCJIFRdq+8y/5xBW1+ruPegn7nTmiS6wAlR9Rgc0klCEqSCFkn5fxThi5bfaGxwKn60FgpgAcdqBN0FACtsR1AiKbXLpIBHeAP80vcLXHqMjqYqNvYQkHcZie8UFau3CL5ahJEkT7Vf3FpXsUsYUgQT0xVCvEpS6SkfmBGelWnTl3+qpYCbdxpgJAU+4naCI/SOT/FBY9OUVWTRJJxEn405orTaWm0toEJSIA9qNQChQoUCZ45oRmiDNHGaDoHWqF9suijUvCpvG0y9YOB0HrsOFD+D8qvud1NNWsW9T026snsN3DSmlR0BETQeVLZW10A9ZGKlNMvVIuJWesRwPnSGuaTdaFqbllftKbdZVEn8qxOFA9QabIchwEHE4oNCs7gLbxAxGakreX1o/NPGap9i/uaBBJjBg1YbG7AbGBI5FBLeWEu+g4Cf3ptf24XaXNw8cNp3D3NO7EpfuAFGMTMTTfxYpxekvWzBMrGAOoGIoM8Vaofty+FQ5u4rRfs3UEwB+ZJrKit1hSkGUEGIOKsPhbxI9pl0JPpOFGaDdtZZQ40hQO4dfVFVmyuQ7rqLRrMSpZHATUSPFitSItrZBVI9R/p+dTmjMobU8he1FxAUQomSAMZ4Ik9KB1e2q7O4Vc2RCkEypsZHx9qfWl4LhkEEboBEmi2jqn0eZtQE5Cup3T1pBbQtXFLQfSoYEd+lA4eUCSVRHYdab3ASogkwImRwaSLxmAZEznmk3nklMzIB6CgiNRQgXK08ADpQ8MfaZbNsCz1tlbamvQh9lO4KSMCU8gx2mmmp3KiVuYASkn2Bis6T1VncR1NB6I0zxJo2qEJsdSt3Vn/AOPftX//ACc1K15jVkTGAPjU5ofjLW9HASxerUyk/wDYf9aPgJyPkaD0BQrPdG+1KxfhvV7Vdqr/AMrUuIPy5H71dtP1Sw1JjzrC8Yfb7trBj49vnQKzFGBoozRoEQaDpOaBwJ6UIE0FCgbXen2V+hKb60t7hIyA82Fx9awn7WNBRovifz7VlLVneth1tKBCUqEBaQOnQ/8A7Vv4n2qn/apoadY8KPuIANzZTcNe8D1J+aZ+YFBh+nPAH0q4iQTU6w+WzlJyc+1VazUEuDIAqftytxsRKiPrQWvSLxIcC3FgY4pR1s390+ErWEpX6SgjImq61c+Qnkgn2qX0fXWbe2Qw7+H61yFkneqIn2BH/wB0CTvhxrUhvLaQlcrR6oIAyQe5rlz4H8ttKy+mFp3pUgCCBz9M1MaXr9tYKQ6txKrhKVHYBIWDG4D4Rj513/qD8NtKN0NOQtKjCVNk5Enr70HdO0Oy0m4fbs3ErUkEL8zJUNvP1Bqd01S7htKnG9pV+GhRPqMCT8RBiqrdPIW95pvLdFuqVGSCpM579aPa6pcrYaasLN91KDIdcVsTBwIJ7e1BbBfKsy0kNhLS17VynKF9OvH/ANUtcahbLQUgfiSTxwKrKU6s4FG8VbModzIUVqPaMAfzTS2sLhi7Djt666g/pWBI+lBYw8SoQrJPB6U1v3FpO4TEfCl2vLDCVFUrPUdqaXzqQkDMA8TQV3xC95Ni5BhaxA+dVLEJJj41K+Jbvz3w0kmEHNQ4JRGSDwJOKAwOSJx8eaScd2ncrA6e1dLkEE4+uTRHQktEQZHqjtQG3kmB86MFgc8/Ckm1hREZPvRlAz0+lB6cA96OnnBpNS0ISVLUEpHUmq/rHjHTNN3IQ557w4QjP70FkUoIG5RAT3JqA1jxhpGmK8tb/nO/0NZrN9d8Wanq5WlTpZY6NIwI96rrit23PWgvOpfaTdrKm9Ptksg/qWdxqrajrmpagqbm7ddz+WfT9BUacKHVXak1OEL2jHcighL9k2l2dh9Byn/FS2jXXmJAV2ikLq3FzbySAofk+NR1k6q3fKVSI5mguh08PtbkSVD9Q4qv6taXFu6pKVJIPbMRVl028StpKSUwB2qKvrjc87uIAJ46R0oGGnOsOrH3+5eBPOwAT8TzVktbbQA2tbpLqxGwLWpXXMyc1VIKHCIG2ZANS9oLYoh5pvHUj+9BPMO6BaOB9IZAGCltI3Y96mbbWkXG02dsEpTErWY+ECqtp1sha1i0tySr+lAmpL7ld2gT5jTiN0np/NBLvPJB5UVT9BSjLqXFpOz8omo1tL7w2pQY4ilkJDUpWeuY5JoHTjoSTPHt/eorU7/ywpxUmBNLXd2hAJPpSkd5iq9rrzgSyhxso81HmoCuSgmAY6TGPrQQ7yg4vepUFRk0ipOCAYE5HejqAKcjkSMRRFxIJEdeaAixAJER3FBHrOPnXXwEpG2QD70RKpxAnrmgJ6UOFPBnn2pwkkiRTd8hRBH5utLMKKkZ4FBbdX8TanqW83D6m2TwhCoEVBocJlyTHPxrjn4ix/SOSKBXCTJwnjFAZSytJMmetFUQEkpKRtHFNlqKUTuOfrSPmFW3PTFA5LpJUrgj60VCSSoFUE5iimAQQJEYBowWHCDABPtQGVJSVGD2qNvx5hLkAK9uDT95ZSAANpH7UyuHdzZSQRQL6bqHlgNrIAnrStw4lxU7h75oiGEPaShRSNzThTI5EgHmmSnikBPIHtQTFrbKuFJIUOOlO3tPCFJkSdwwRzTHSr5CYj83Y1MOXIdSCkDjEGgl9LuHmEfhHy8dMVPWt8lY3Pq8xQ7iYqqs3qFIAUMxBIpZi9SRKVpByMnigtQft3CvcADEn3qH1K5bS2pXAGaaNXrrjn3e3aXcPkYabTuM+9XLwv4WUhxF9qoSp9KtzbIMpbPQnur9hQNfCvg3zi3qGvJK/wBTNooYT2K+5/8AXgdazXxXe/6r4k1K7JJQp9SWyP6E+kfsP3rdPE9+NK8PX94DCm2VbDP6jgfuRXnlRKTlR4M9SaAoMQCSCMUkpErgADpmlTkzCYjPvRVEACAQaBs6kiTuBoomDMEdc0dxQJB4nnFBITtM5jOaDkA4TkEdaM2stiDXAmVEA8iuwCeeMUEmlBS2dyYUelIvlJlMkwJ+dOHlgEkmDwKY3C9p9YEn8uM0CDjqjtJyBXWG1L9SFAkdK4hkvqCSAmOTTlaUtBKWpBoOKd3ekgSeRHFdaaHAVlPY0VDfJcTIPUCj+UQiUHExmgK8ZRgA0yulFLYEZnIpyAd/HBpG9SN4ng5xQPdIV5lrfswMBCx/H96jHkLKoEmTipDRlpa1Ly1GG7hBbM8ScifmBRFAN3JHBGJoC2ekXlyoeUAjqCo0tcHUtLdDVy0pueCoSk/A8GprTXMJg55qy2a2bhr7teNIeZVyhaQR8uxoM4VdvOHcYB4xialNBsL3VbsNMI6+pe3Cfn/ap9/wtYalrBttE89DTKouVEgpSYnanrPxrR/DnhxjTrdLbTYSAOnX40CnhXw8xpNtCElTrkFxxXK/9varKhIQIHFcQgISABEUb40GefbDqIa06z04Ky8surH/AKpwP3P7VkzhG2Iz7irb9qepC98VvMpO5u1bSyI/q5V+5j5VTlHAmPgaDqlkiDjvSQxBOflRlR7/AEruCDJyOhJzQJKScGc9YookTE/PvSq+okjoMUmUiDEUBFnaSJk/WjIUCMpn4UkBtJUYJiRRgvGP3oHi3ytKUqVEcU3cWuJJzTdTnrMd66FdzECgfMOtJYAI9YzM9aOJOVcRM96jmCC6EKP5vepJQcbQkAn2BFAcPgpA2H+wpFaypMJJGcntQSouLgiBwYrihtaAQDzmg4pwgRHBxFN7x0yNwPtS5QFBW4+qOKZXRyAf35oJH7qXdMavWpG26DazPExH96kfFWnL0vWbi3Xktrjccbh0NM9MXOiXze78jzDsH/8AKK0H7TNL80W2pJTIWgIXA68igpGmOTtjmpZ2/wD9NsHbpTg81WGE9So8GOw5qG0xJQ7C8Die1F8WOW5urVu2VuUhn8T2USTH0j60B/CniS68Paum8QC8y4YuGSY81M9/6gcg/wCa9C6PqNnq2ns3unOBy3dEpIwR3BHQjqK82WaUrZVbqIBUoKQo/pX2J7Hj6VYfBvii68LagrcFLtHFxc259sbh2UP347QG/wBN9Qu27CwuLt4gNsNqcVPYCa7Z3TF9atXVo6l1l1IUhaTgiqX9ruq/cfDiLRCocu3Qkj/0Tk/vtFBkF5cLvLh+6eUS486pxRnkkzTUpIMkYHYzQbUNoJjnpSgO6CQJk/GgICofmgpjE0YQBHPfFdXAkH6URMfAHp3oOBIJifT3NJrTgAgATgUsUqAgZIGSaKUKUQnaAO5oGpOZgyep6UogKAJLhRPY80FyiMA9PnSaNypM0DRSwpUpx3jpSqcgAzuJpqyMjbExiTxTiSYHXuKDl1CdpHQ0+tlLW0hbhUEkxzmm/lJCgXgCeif80s0FeYMZFA5UoFUpO3EkHpXSqUJI5TyKTWCtSu/EVzkJPWZ+FAdcFG4Kz7UzuxhKoAJpwggpBPcimtyB6AM+5oJnw0yp/wC/W8SHLRRwJgp9U/QGtxv9M/1bQGmSQC4wgg9jAIrCfDN2q01zT3SYR5yULHRSFelQPsQTXpBloM2zTUQG0BAA6AYoMM1GxXaOKlJSoEgg9CKqN04pd04o5UVmtd8cWAa1mACBdJ81PuoEBX9jWQPgh1xUfrUOfc0CzK+hINKPqLqCvcVOIABnkp6H5cfSmyFYmPoaBWQqQYigt3gLxs/4ZvA1cqW9pjqvxm+S2f60+/cdY707+1rXGNW1ppFk+29asW6Nq2zIUV+ox8oqs6Hp9rfMag/cqWlNu2hSAk9ST/ioyAEACcqwaBwmAIgQBImlyQDPQRmkU5wRHvRisGUiRQdcUVZEnOJriAoQc80CPV2FdBKkjbIj96BRtIJxgHOaVUBHQfvSKVEY4+IpTdO6Y4AzQNnW96p9U8CklNqSogEgexp0uMAnNJ7d3YxQQjQAI6/LipC1bhBcIJWeB296YkQMdqdW6iQBJgpzQLtgbSTlZOScU6AiTPqJn60zZUScmnKBufSD2V+1AYbQtRAI70VO0ARMxPyoZ3ryf+CidB8KBQ+WMg5MdKbXIiAcUa2WpZuNxnaSkSOmK4+BAPWg40sNqQQY2kEV6Y0m8Go6TZ3rcHz2UOY6EgT+815j3KG0TiQK377MXFueC7HeonapxKZ6ALMCgafaOlTaNLvEp3G3upInlJSZHzgVhV06V3Dqp9JcJjtmvQPjb16M/uzCSR9DXm25fcQylaVQpSsmBQSdotHqbdVCFfq52noaM+hxolDiSkjPMgj2PamAJCT8RUmpZXpQKoJSEbcDEqINArp1z5NrftgiHW0CO8K/3NIK9KkAQabJJAEYkCfrS1ySLhEHt/FA5mEj+KNJzxPwikiT6j7Udskok9DQBZEYx1x1rqVEDgHriuwC5nPqiuOJCFHaIgCPrQH3R8RjmupXtnAOKKjO2e1cJhI/50oDqBUPUY+PSjNwRzA6URfBPauJyM0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BDAAkGBwgHBgkIBwgKCgkLDRYPDQwMDRsUFRAWIB0iIiAdHx8kKDQsJCYxJx8fLT0tMTU3Ojo6Iys/RD84QzQ5Ojf/2wBDAQoKCg0MDRoPDxo3JR8lNzc3Nzc3Nzc3Nzc3Nzc3Nzc3Nzc3Nzc3Nzc3Nzc3Nzc3Nzc3Nzc3Nzc3Nzc3Nzc3Nzf/wAARCAELAL0DASIAAhEBAxEB/8QAHAAAAAcBAQAAAAAAAAAAAAAAAAIDBAUGBwEI/8QAPBAAAQMDAwIEAwcDAwQCAwAAAQIDEQAEIQUSMUFRBhMiYXGBkQcUIzJCobFSwdEV4fAWM1NiQ/FygpL/xAAUAQEAAAAAAAAAAAAAAAAAAAAA/8QAFBEBAAAAAAAAAAAAAAAAAAAAAP/aAAwDAQACEQMRAD8A2ISTiukCOlcB6GaBJOBxQdI61wH2mukwIPNFAk0HRk5NKJTjPFESnOemah9X8T6fpjgZUsPP9W0KHp+J6UE53xilB+UEVnL/AI1v7pZbsUtk7oGxM/OTS3+qa3bW3mXOqsAESErb9XPsKDQQepB+NIPXtuwqHXUp/es0e8U3rQ81d4VunhKz6fpUNc+Ibu7PmvurWuIASqEn4Cg1W415lAX5aSpSRKem74VCq8ZPtklxhogHKZMge9ZhcanCwNvlrOQC4Qfj2pFepApSHUOgjJKXp/ag2Gx8a2F08GVJW24eJgg/MVY7W5aumvMZUFCYNeb7i6Sv8i1BW6cn+9Wbwr44u9JDiHlecnbEK9uDNBt5UE/mIHxrgWlXBms0b8bP6kv0BDfbcRTF/wAV6naXZV97eT1A2pKVCelBrdCq34R8UM662ppS0/ekCSkCJHerJQChQoUAoUKFAKFChQRqTuzSg4n6migRxXemTFBwxMCuzjaMV1P96qvj/wAUNeHdL2NLSq+uBDTfYf1H2oIf7QvHKdOCtL0hRXdqH4jiBOz2+NZtaJefKlXC1EKVKhP5j7nrUX94ceulLKtzqyStZOT7+1L+Yd6Uh0OK4ShJxQXHS75Fo2U2zIbMepSndoUfhNGurwXSFuuN3YcGStDzcfQmTUJpL6m1hBt7ZkgHDjClFRqT1T70tO9u2tmVKTxauED5pV1oIK5KXnfwluqHQuNiZ7GKK2lxK9zaicQQmUz8qW8m6UoOKS4gzhwDE9qXYC2jtuEzjBAJNAh5G8JQtopKeoVPPt0pRWkuvQg/nTwYzTxtSDB/EKQIJSeB3irFpDKHFgLUHBEpIHNBS3tEuf0zjmR1pk7bPsEpWkgjOelbUnQmPJ/LmBMjBNNbvw3avZLeQM0GW6DeKF4GlJ3kzAJgTS+pvL88tueYlIM+on09/lUh4k8Pr0y5F1bplpRkjIj3FQDjpU4SolaYwCcx/kUE34e1NWm3zF2jcFNqBUJjcn2Nb3ZXLd5aM3LJBbdQFpI7GvNNu/5S8neOUkDkdq3D7MbxNz4YabCyryVlIBPAOR/NBbaFChQChQoUAoUKFAwEk5+tGPEiaKCO1DJPagSublFnavXLxhDSSpXwFecPE2uXHiDWn754naolLaRwlI4ArYvtYv12PhJ5DRhVwtLRzwDzWF2xUtQRHH7UDhLCUoHqCZEqVzT/AE6wfebS60UITMbsyfrS1pYpcWkKVux0MAR/er5omjJU23+GJiAOdooIaw05xpKEhC3FqIJWSST/ALVYbTw7d3QQp21SlJHKgfrVw0vS27dKYQAoe0mp1kBLYTHTNBSD4OSm3UCsJ3gHbyn5+/aqrqfht9twpKCpM4MEj681satoG5fHvUTdNtOKKlIE9IoM70zwo6ptJUjcP0lXPyNWfRtGNkypKpIVgACARUsyyExjAMRThxHpwZz2oEt2xW1IxRm9qkrOJ98114EI/wAU3Qon9IzwR2oE9Rsmbu3U08AUkRmsa8Q6SdMvFJ2kNkmD3zxW3Ep2ZAn36VW/FWjN6narYX6VHKVpHBjmgxTeUk7TKYzWk/Yxqy2dZuNOcV+HdNb0gn9ae3yn6Vn19Zv6deFl9spIxnEj2pzpN87pOp21+zuT5DgV6egHM/Kg9O0KTtnk3Fu0+2ZQ4gLSfYiaUoBQoUKAUKFCgjU+rJxSqRIGKKBntSiI4HFBm3203DA02zslGXVLLsdgMT+9ZTaWjigl2JSZIAFaN9si0PajZMghO1Bn05M+/aqnpTJu7i3tmUiT+UdhP/PrQTnhDRXbx1CvLUGWhKlKGAa02zZbaSgIAkgCKR0WwRaWQaSIjJgc1JtgBXrEGKB2lJASMCaXEhODOaQQsEYx0kmlErRHJoDmSDuPSmjgTBH70up5ASYJnt3pspQVwPjNAmAoKInnpRnAAmCOnIo7bJOSeKC0EDmY6UDdUpRJzNNnTKCeKevtq2+3tTBZiJTk4igRLkt4JkHjqab3DhUiV/p4PYURbu1a07SBzPtxXUGWVCfUOcc0FH8c2QdbTcIG7y1ZntxVLZ3pUQkgFZ2lHdNanc2wuFPW5hSXJT86pD+kqt70JKCpKSSD1jqPlQbH9nuoL1DwlYrdVudZT5DhjqnA/aKslZ59md2bZ56wcHpuJdRHG5OCPpH0rQ6AUKFCgFChQoGITilEpzQxFdSI96DHftkauBqjTpEMFACSRyrNQ/ghG7UPvCjASABPWrr9tbROj2CwDAuCDHGRVS8KNBGnuuwJCsT1oNSt7gBCThWOJ4pZb+3aUicZAz9apllqBMpWrCcKM5MVJs6nt3Ikj+gyOaCwtvqMZjOB0pRVwdwjIjoarCtRdUNqNoPJIzRm9VWfQXB2wnJoLGq6hQmZI6H+1Gtn95MnPJqFD/mBIbKgvEzS9o4kKwpUnJBoLE2o8kSDSsSgkwPhTHT1bkE7utOStKWzgrVPAzQIP7SohO5RPWmTw3mVGJ5pzctuLUCVBIjj/emam0JKilSlmZAUZoGDiEEkIWjCswriiOFIRsQZM8g05X5W8SUtkmIwCa44GHFBO9Mx1iKCMCkKJKoSqfTAmar/AIjtNj6nJO5fJAnP1qzLQEugYKJ6d6b39p5/DUgpyD7UFY8K35s/FFiW3JYU7C4MiT6ePnW2Vg1ilpnXWyTsDdwhSV9AJHPtW80AoUKFAKFChQNegowEmugYoyRnIoKL9sbIX4UCzIUi4RHzmaz/AMLqbRZlt1UlUkAHOK0j7W0qV4TUEgkecgkzxzWN6ZqCGHi0pI9WAqgtlyl1pxSwCZVmOlOrZ8biXSZBhNR9tfKUlCV7SojBAmngSEHcokEckcigklMrdKFNJJJxuOBS7dqsArKUp6wBINc0lT7oBYZWtBI3KUQlPyJP8VaGLJaGYULdKRzLmf4oI+2t1KQFKUUkT0FHy0qdyu0balmrUbSEhpWOd+f4pG4tifSpB9zQL2Svw8pJPUzTwuFbcNgA9e1NGWwhsDHU5FKJchMoPxngUHLgiB5xEdEjJVTW4ZWtKllXlpJwkc/M0+LaAQVElZFdW15vpVkdulBDoaSlRUhtJV3jP1rqGlLV+IDHQQKkX0MspKzkjsahLrULdRCVtPek5IO3NAL8t2oSVkoTON2AKCwFBQAAB5PSSOKqniPUXvylYgH0oMSofCTUtoqlv6d5iYnf+bccQOKCsXLarbW7h0JIlwBJScYMTW2uPtsJSXlQVcDkn5VldlparvVHWWxBW7P54k8mPpV0v7hdsXbi5KVOKACAJGOiU0Fht7hq5QVsrCgDB9jStVzwYHg1eKuZ8xx0L9hiIHwirHQChQoUCX80YD2zXIzQWpLSCtxQSlOSScCghvG1sLrwrqTZ3YZKht5xn+1eZXVqQ8J9Kp+ler3vLu7RxKFpWhxBTKTPIivK2uWyrLVbq2UCCy6pMH40E/oVwpbZaBhRETPSr1omlu3Nr94uykIAMJV/JrM/Cqyu/S2AmSCIVxWzaHqdjboSu4ThHpabGEgzHU5NAZnSb0NJFtbuKRMhxatn0z/anTTV6lW24abTA5C5p5eaohSQpK/LCiAFkzM9AKDvmtthaVtrBjlXI9+KBuhx5l/YqCCmRmKdpu1BBSpAAA53SKjb/WLa3SPPW22s+mN0io641ZlTYLToMGCAaCzuPQkTGeZpJK43pUI7EZqDZvjdNIQ2qZGFKqZt7NRa/FO5MYg8HpQLrfQACSMDJNRmp+KbTTU7d4W4ZHpzUB4q1NenoNsQXFqHpPf39qoF2Ly6UpQWY/UTwKC7OeOGVvlx5DixIISgYGfjzUVqXixOouhDC0tAK9Kd8KM9zwaiv+mLppph64QEMuJKw6+lRTtBhRCU5I69/auMMPEKLmnWlzbJ3T5aSjckGNwM8cEUE9pmjG/HmXilEKyFKXuJ+Zq121gixYSw0FJR+Y4mq34Y064AS2i4f8rlLS1fk+farvc2qm7UIJ9AGQB1/mgjtBZaY1Zx1W4pUdwk4CtvI+tTl9aou2i/yR+SRxHaoK2SVXTTSMrVgfGKktMN6Whbam8lxxHpBSnaI6UEzo1uGGSR+qP4qRpppqdtsBuJgxn2p3QChQoUBQKh/GVuq58Kas0jduVauRt5kCf7VMCRXFpC0FKgCFCCD1FB5u8K+O9U8PLCG1F5iZLazOKifFGqjWdUcvdpT5kkgCIJzTzx/wCGnvDPiB62KVG2dJctnIwpB6fEcVWhuIwc+5oJLRnk29z5yzGxKiPjGKmbfxMu3cCmkLJAgJWvcAe4xioVlotkLUmUhAJHee1ETbrwoJVt70FiX4qvvStaUK9UwsqVP74o934kv7xgkJDQJ5bkZ+NQmn2wvLpDankNb8JWudoNaLY+HrVzR2mVvNeY2qQuJSfaR0zQUm4uL4lCXHXt7iAsKWj84PBB6j3put+/t0B0uKAnCh1rV9C0Kw0xxp+6TaJ8sqUGgSqOxPOMnGKZal4TsFKvLu3ctmWFNlYs0bilZ6H1cHrI70ED4E1R++vQxcrECM8VtFq2j7vJVNedtGUvT9ZbUklInHwrcNAu3H9OJUZXHfigjdW0NvWNSWl1wtJSj0qAE81F2+jWTbLgfbWl5t0C1cK/wiAeSOpx+9Wcki7SeFd5qO1rTFl0Xdugls/9wJP5T3igWu7ywvrFtq9uEIcaXLTrWNvTiCPlUehlm1KmdM3XFw8cvOIhKRPYx/FL6e3bKSd6SrAUU7iM1NBDKNvlNrQCZO0ZJ96A+mWDDDDDC0gqaBO4jNPNQaBtfSlMQQaaF4pdQECAenUUrePTbrTuIJEigqDd15OptEmIdGJ6Vd0tt/eG3FCVkZH96zzUDu1ALQAPV/w1fD5zWwJWPMWIJV0EdKCRsoLG4cKWo/uaXpG0zbNmNvp47UtQChQoUBcEYrtF9xQoK34/8Ms+J/D79rsT97bBctnCMpWOnwPFeZHUraWptxJStJKVJIyCK9gd687/AGv6F/pPi1x9pEMX6fPRAwFzCx9c/OghrdxDli3O3elAHFWnTdETcabtQlKlzIBEE/4qjWO78u4yD0q+6PqiG2EJbQBtgGDkmefegi7XT2y09p1zbqDzS/QUiDPvU3p9gWk+Wpp1QwZIkE/Gnd3btXbguW9oeJlcmAriK6hTwKUyARgieCKCWbsnVtgKhkAAwTuUr5UnrjqLHR3W0q9TsbQDMfGuodSWQVJMnqD+9QviF1btuCScYIMCgpF64UXnmJBgEcVsv2f3X3i32K/8YOfhWK3biA6EgEicmtR+zl/apsAn8o3YoLVetFF9Ec8GKdWVwQtTSgCfhikNXSrz1LGCJIFRdq+8y/5xBW1+ruPegn7nTmiS6wAlR9Rgc0klCEqSCFkn5fxThi5bfaGxwKn60FgpgAcdqBN0FACtsR1AiKbXLpIBHeAP80vcLXHqMjqYqNvYQkHcZie8UFau3CL5ahJEkT7Vf3FpXsUsYUgQT0xVCvEpS6SkfmBGelWnTl3+qpYCbdxpgJAU+4naCI/SOT/FBY9OUVWTRJJxEn405orTaWm0toEJSIA9qNQChQoUCZ45oRmiDNHGaDoHWqF9suijUvCpvG0y9YOB0HrsOFD+D8qvud1NNWsW9T026snsN3DSmlR0BETQeVLZW10A9ZGKlNMvVIuJWesRwPnSGuaTdaFqbllftKbdZVEn8qxOFA9QabIchwEHE4oNCs7gLbxAxGakreX1o/NPGap9i/uaBBJjBg1YbG7AbGBI5FBLeWEu+g4Cf3ptf24XaXNw8cNp3D3NO7EpfuAFGMTMTTfxYpxekvWzBMrGAOoGIoM8Vaofty+FQ5u4rRfs3UEwB+ZJrKit1hSkGUEGIOKsPhbxI9pl0JPpOFGaDdtZZQ40hQO4dfVFVmyuQ7rqLRrMSpZHATUSPFitSItrZBVI9R/p+dTmjMobU8he1FxAUQomSAMZ4Ik9KB1e2q7O4Vc2RCkEypsZHx9qfWl4LhkEEboBEmi2jqn0eZtQE5Cup3T1pBbQtXFLQfSoYEd+lA4eUCSVRHYdab3ASogkwImRwaSLxmAZEznmk3nklMzIB6CgiNRQgXK08ADpQ8MfaZbNsCz1tlbamvQh9lO4KSMCU8gx2mmmp3KiVuYASkn2Bis6T1VncR1NB6I0zxJo2qEJsdSt3Vn/AOPftX//ACc1K15jVkTGAPjU5ofjLW9HASxerUyk/wDYf9aPgJyPkaD0BQrPdG+1KxfhvV7Vdqr/AMrUuIPy5H71dtP1Sw1JjzrC8Yfb7trBj49vnQKzFGBoozRoEQaDpOaBwJ6UIE0FCgbXen2V+hKb60t7hIyA82Fx9awn7WNBRovifz7VlLVneth1tKBCUqEBaQOnQ/8A7Vv4n2qn/apoadY8KPuIANzZTcNe8D1J+aZ+YFBh+nPAH0q4iQTU6w+WzlJyc+1VazUEuDIAqftytxsRKiPrQWvSLxIcC3FgY4pR1s390+ErWEpX6SgjImq61c+Qnkgn2qX0fXWbe2Qw7+H61yFkneqIn2BH/wB0CTvhxrUhvLaQlcrR6oIAyQe5rlz4H8ttKy+mFp3pUgCCBz9M1MaXr9tYKQ6txKrhKVHYBIWDG4D4Rj513/qD8NtKN0NOQtKjCVNk5Enr70HdO0Oy0m4fbs3ErUkEL8zJUNvP1Bqd01S7htKnG9pV+GhRPqMCT8RBiqrdPIW95pvLdFuqVGSCpM579aPa6pcrYaasLN91KDIdcVsTBwIJ7e1BbBfKsy0kNhLS17VynKF9OvH/ANUtcahbLQUgfiSTxwKrKU6s4FG8VbModzIUVqPaMAfzTS2sLhi7Djt666g/pWBI+lBYw8SoQrJPB6U1v3FpO4TEfCl2vLDCVFUrPUdqaXzqQkDMA8TQV3xC95Ni5BhaxA+dVLEJJj41K+Jbvz3w0kmEHNQ4JRGSDwJOKAwOSJx8eaScd2ncrA6e1dLkEE4+uTRHQktEQZHqjtQG3kmB86MFgc8/Ckm1hREZPvRlAz0+lB6cA96OnnBpNS0ISVLUEpHUmq/rHjHTNN3IQ557w4QjP70FkUoIG5RAT3JqA1jxhpGmK8tb/nO/0NZrN9d8Wanq5WlTpZY6NIwI96rrit23PWgvOpfaTdrKm9Ptksg/qWdxqrajrmpagqbm7ddz+WfT9BUacKHVXak1OEL2jHcighL9k2l2dh9Byn/FS2jXXmJAV2ikLq3FzbySAofk+NR1k6q3fKVSI5mguh08PtbkSVD9Q4qv6taXFu6pKVJIPbMRVl028StpKSUwB2qKvrjc87uIAJ46R0oGGnOsOrH3+5eBPOwAT8TzVktbbQA2tbpLqxGwLWpXXMyc1VIKHCIG2ZANS9oLYoh5pvHUj+9BPMO6BaOB9IZAGCltI3Y96mbbWkXG02dsEpTErWY+ECqtp1sha1i0tySr+lAmpL7ld2gT5jTiN0np/NBLvPJB5UVT9BSjLqXFpOz8omo1tL7w2pQY4ilkJDUpWeuY5JoHTjoSTPHt/eorU7/ywpxUmBNLXd2hAJPpSkd5iq9rrzgSyhxso81HmoCuSgmAY6TGPrQQ7yg4vepUFRk0ipOCAYE5HejqAKcjkSMRRFxIJEdeaAixAJER3FBHrOPnXXwEpG2QD70RKpxAnrmgJ6UOFPBnn2pwkkiRTd8hRBH5utLMKKkZ4FBbdX8TanqW83D6m2TwhCoEVBocJlyTHPxrjn4ix/SOSKBXCTJwnjFAZSytJMmetFUQEkpKRtHFNlqKUTuOfrSPmFW3PTFA5LpJUrgj60VCSSoFUE5iimAQQJEYBowWHCDABPtQGVJSVGD2qNvx5hLkAK9uDT95ZSAANpH7UyuHdzZSQRQL6bqHlgNrIAnrStw4lxU7h75oiGEPaShRSNzThTI5EgHmmSnikBPIHtQTFrbKuFJIUOOlO3tPCFJkSdwwRzTHSr5CYj83Y1MOXIdSCkDjEGgl9LuHmEfhHy8dMVPWt8lY3Pq8xQ7iYqqs3qFIAUMxBIpZi9SRKVpByMnigtQft3CvcADEn3qH1K5bS2pXAGaaNXrrjn3e3aXcPkYabTuM+9XLwv4WUhxF9qoSp9KtzbIMpbPQnur9hQNfCvg3zi3qGvJK/wBTNooYT2K+5/8AXgdazXxXe/6r4k1K7JJQp9SWyP6E+kfsP3rdPE9+NK8PX94DCm2VbDP6jgfuRXnlRKTlR4M9SaAoMQCSCMUkpErgADpmlTkzCYjPvRVEACAQaBs6kiTuBoomDMEdc0dxQJB4nnFBITtM5jOaDkA4TkEdaM2stiDXAmVEA8iuwCeeMUEmlBS2dyYUelIvlJlMkwJ+dOHlgEkmDwKY3C9p9YEn8uM0CDjqjtJyBXWG1L9SFAkdK4hkvqCSAmOTTlaUtBKWpBoOKd3ekgSeRHFdaaHAVlPY0VDfJcTIPUCj+UQiUHExmgK8ZRgA0yulFLYEZnIpyAd/HBpG9SN4ng5xQPdIV5lrfswMBCx/H96jHkLKoEmTipDRlpa1Ly1GG7hBbM8ScifmBRFAN3JHBGJoC2ekXlyoeUAjqCo0tcHUtLdDVy0pueCoSk/A8GprTXMJg55qy2a2bhr7teNIeZVyhaQR8uxoM4VdvOHcYB4xialNBsL3VbsNMI6+pe3Cfn/ap9/wtYalrBttE89DTKouVEgpSYnanrPxrR/DnhxjTrdLbTYSAOnX40CnhXw8xpNtCElTrkFxxXK/9varKhIQIHFcQgISABEUb40GefbDqIa06z04Ky8surH/AKpwP3P7VkzhG2Iz7irb9qepC98VvMpO5u1bSyI/q5V+5j5VTlHAmPgaDqlkiDjvSQxBOflRlR7/AEruCDJyOhJzQJKScGc9YookTE/PvSq+okjoMUmUiDEUBFnaSJk/WjIUCMpn4UkBtJUYJiRRgvGP3oHi3ytKUqVEcU3cWuJJzTdTnrMd66FdzECgfMOtJYAI9YzM9aOJOVcRM96jmCC6EKP5vepJQcbQkAn2BFAcPgpA2H+wpFaypMJJGcntQSouLgiBwYrihtaAQDzmg4pwgRHBxFN7x0yNwPtS5QFBW4+qOKZXRyAf35oJH7qXdMavWpG26DazPExH96kfFWnL0vWbi3Xktrjccbh0NM9MXOiXze78jzDsH/8AKK0H7TNL80W2pJTIWgIXA68igpGmOTtjmpZ2/wD9NsHbpTg81WGE9So8GOw5qG0xJQ7C8Die1F8WOW5urVu2VuUhn8T2USTH0j60B/CniS68Paum8QC8y4YuGSY81M9/6gcg/wCa9C6PqNnq2ns3unOBy3dEpIwR3BHQjqK82WaUrZVbqIBUoKQo/pX2J7Hj6VYfBvii68LagrcFLtHFxc259sbh2UP347QG/wBN9Qu27CwuLt4gNsNqcVPYCa7Z3TF9atXVo6l1l1IUhaTgiqX9ruq/cfDiLRCocu3Qkj/0Tk/vtFBkF5cLvLh+6eUS486pxRnkkzTUpIMkYHYzQbUNoJjnpSgO6CQJk/GgICofmgpjE0YQBHPfFdXAkH6URMfAHp3oOBIJifT3NJrTgAgATgUsUqAgZIGSaKUKUQnaAO5oGpOZgyep6UogKAJLhRPY80FyiMA9PnSaNypM0DRSwpUpx3jpSqcgAzuJpqyMjbExiTxTiSYHXuKDl1CdpHQ0+tlLW0hbhUEkxzmm/lJCgXgCeif80s0FeYMZFA5UoFUpO3EkHpXSqUJI5TyKTWCtSu/EVzkJPWZ+FAdcFG4Kz7UzuxhKoAJpwggpBPcimtyB6AM+5oJnw0yp/wC/W8SHLRRwJgp9U/QGtxv9M/1bQGmSQC4wgg9jAIrCfDN2q01zT3SYR5yULHRSFelQPsQTXpBloM2zTUQG0BAA6AYoMM1GxXaOKlJSoEgg9CKqN04pd04o5UVmtd8cWAa1mACBdJ81PuoEBX9jWQPgh1xUfrUOfc0CzK+hINKPqLqCvcVOIABnkp6H5cfSmyFYmPoaBWQqQYigt3gLxs/4ZvA1cqW9pjqvxm+S2f60+/cdY707+1rXGNW1ppFk+29asW6Nq2zIUV+ox8oqs6Hp9rfMag/cqWlNu2hSAk9ST/ioyAEACcqwaBwmAIgQBImlyQDPQRmkU5wRHvRisGUiRQdcUVZEnOJriAoQc80CPV2FdBKkjbIj96BRtIJxgHOaVUBHQfvSKVEY4+IpTdO6Y4AzQNnW96p9U8CklNqSogEgexp0uMAnNJ7d3YxQQjQAI6/LipC1bhBcIJWeB296YkQMdqdW6iQBJgpzQLtgbSTlZOScU6AiTPqJn60zZUScmnKBufSD2V+1AYbQtRAI70VO0ARMxPyoZ3ryf+CidB8KBQ+WMg5MdKbXIiAcUa2WpZuNxnaSkSOmK4+BAPWg40sNqQQY2kEV6Y0m8Go6TZ3rcHz2UOY6EgT+815j3KG0TiQK377MXFueC7HeonapxKZ6ALMCgafaOlTaNLvEp3G3upInlJSZHzgVhV06V3Dqp9JcJjtmvQPjb16M/uzCSR9DXm25fcQylaVQpSsmBQSdotHqbdVCFfq52noaM+hxolDiSkjPMgj2PamAJCT8RUmpZXpQKoJSEbcDEqINArp1z5NrftgiHW0CO8K/3NIK9KkAQabJJAEYkCfrS1ySLhEHt/FA5mEj+KNJzxPwikiT6j7Udskok9DQBZEYx1x1rqVEDgHriuwC5nPqiuOJCFHaIgCPrQH3R8RjmupXtnAOKKjO2e1cJhI/50oDqBUPUY+PSjNwRzA6URfBPauJyM0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6" name="Picture 12" descr="http://upload.wikimedia.org/wikipedia/commons/9/9b/Otto_Hahn_(Nobel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1219200" cy="17526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38" name="Picture 14" descr="http://www.daviddarling.info/images2/Strassmann.jpg"/>
          <p:cNvPicPr>
            <a:picLocks noChangeAspect="1" noChangeArrowheads="1"/>
          </p:cNvPicPr>
          <p:nvPr/>
        </p:nvPicPr>
        <p:blipFill>
          <a:blip r:embed="rId3" cstate="print"/>
          <a:srcRect l="13577" r="18537"/>
          <a:stretch>
            <a:fillRect/>
          </a:stretch>
        </p:blipFill>
        <p:spPr bwMode="auto">
          <a:xfrm>
            <a:off x="1219200" y="1524000"/>
            <a:ext cx="1143000" cy="1752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40" name="Picture 16" descr="http://faculty.randolphcollege.edu/tmichalik/images/meitner1.jpg"/>
          <p:cNvPicPr>
            <a:picLocks noChangeAspect="1" noChangeArrowheads="1"/>
          </p:cNvPicPr>
          <p:nvPr/>
        </p:nvPicPr>
        <p:blipFill>
          <a:blip r:embed="rId4" cstate="print"/>
          <a:srcRect l="15000" r="20000" b="15167"/>
          <a:stretch>
            <a:fillRect/>
          </a:stretch>
        </p:blipFill>
        <p:spPr bwMode="auto">
          <a:xfrm>
            <a:off x="0" y="4190999"/>
            <a:ext cx="1143000" cy="1752601"/>
          </a:xfrm>
          <a:prstGeom prst="rect">
            <a:avLst/>
          </a:prstGeom>
          <a:noFill/>
        </p:spPr>
      </p:pic>
      <p:pic>
        <p:nvPicPr>
          <p:cNvPr id="1042" name="Picture 18" descr="http://www.spartacus.schoolnet.co.uk/GERfrisch.JPG"/>
          <p:cNvPicPr>
            <a:picLocks noChangeAspect="1" noChangeArrowheads="1"/>
          </p:cNvPicPr>
          <p:nvPr/>
        </p:nvPicPr>
        <p:blipFill>
          <a:blip r:embed="rId5" cstate="print"/>
          <a:srcRect b="2907"/>
          <a:stretch>
            <a:fillRect/>
          </a:stretch>
        </p:blipFill>
        <p:spPr bwMode="auto">
          <a:xfrm>
            <a:off x="1143000" y="4191000"/>
            <a:ext cx="1219200" cy="1752600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0" y="6091535"/>
            <a:ext cx="2362200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Lise Meitner  1878-1968 (left) </a:t>
            </a:r>
          </a:p>
          <a:p>
            <a:pPr algn="ctr"/>
            <a:r>
              <a:rPr lang="en-US" sz="1200" dirty="0" smtClean="0"/>
              <a:t>Otto Frisch 1904-1979 (right)</a:t>
            </a:r>
          </a:p>
        </p:txBody>
      </p:sp>
      <p:pic>
        <p:nvPicPr>
          <p:cNvPr id="1046" name="Picture 22" descr="https://encrypted-tbn2.gstatic.com/images?q=tbn:ANd9GcRrFCoWYCHo2DF-l5cibtSd3dEvm3u4zm1XXviwONE1fSsYCP2Z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5638800"/>
            <a:ext cx="1752600" cy="1143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pic>
        <p:nvPicPr>
          <p:cNvPr id="1048" name="Picture 24" descr="http://www.xtimeline.com/__UserPic_Large/4369/ELT200801080039182324623.PNG"/>
          <p:cNvPicPr>
            <a:picLocks noChangeAspect="1" noChangeArrowheads="1"/>
          </p:cNvPicPr>
          <p:nvPr/>
        </p:nvPicPr>
        <p:blipFill>
          <a:blip r:embed="rId7" cstate="print"/>
          <a:srcRect t="6748"/>
          <a:stretch>
            <a:fillRect/>
          </a:stretch>
        </p:blipFill>
        <p:spPr bwMode="auto">
          <a:xfrm>
            <a:off x="2895600" y="1295400"/>
            <a:ext cx="1547648" cy="2105982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2438400" y="3429000"/>
            <a:ext cx="2362200" cy="11310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/>
              <a:t>Otto and Fritz bombarded Uranium atoms with neutrons, producing Krypton and Barium atoms, as well as additional </a:t>
            </a:r>
            <a:r>
              <a:rPr lang="en-US" sz="1350" dirty="0" smtClean="0"/>
              <a:t>neutrons, </a:t>
            </a:r>
            <a:r>
              <a:rPr lang="en-US" sz="1350" dirty="0" smtClean="0"/>
              <a:t>as products.</a:t>
            </a:r>
            <a:endParaRPr lang="en-US" sz="1350" dirty="0"/>
          </a:p>
        </p:txBody>
      </p:sp>
      <p:sp>
        <p:nvSpPr>
          <p:cNvPr id="20" name="TextBox 19"/>
          <p:cNvSpPr txBox="1"/>
          <p:nvPr/>
        </p:nvSpPr>
        <p:spPr>
          <a:xfrm>
            <a:off x="2438400" y="4648200"/>
            <a:ext cx="2362200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/>
              <a:t>The results of the experiment were sent to Lise and Frisch who interpreted the results as evidence of nuclear fission.</a:t>
            </a:r>
            <a:endParaRPr lang="en-US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2438400" y="5638800"/>
            <a:ext cx="2362200" cy="113107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/>
              <a:t>Shortly </a:t>
            </a:r>
            <a:r>
              <a:rPr lang="en-US" sz="1350" dirty="0" smtClean="0"/>
              <a:t>thereafter </a:t>
            </a:r>
            <a:r>
              <a:rPr lang="en-US" sz="1350" dirty="0" smtClean="0"/>
              <a:t>Frisch experimentally confirmed their interpretation by identifying  the emitted Barium and </a:t>
            </a:r>
            <a:r>
              <a:rPr lang="en-US" sz="1350" dirty="0" smtClean="0"/>
              <a:t>Krypton atoms.</a:t>
            </a:r>
            <a:endParaRPr lang="en-US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6248400" y="1295400"/>
            <a:ext cx="1524000" cy="381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Nuclear Bomb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81600" y="3124200"/>
            <a:ext cx="365760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Nuclear Reactor (energy production)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05400" y="5269468"/>
            <a:ext cx="3810000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Material </a:t>
            </a:r>
            <a:r>
              <a:rPr lang="en-US" dirty="0" smtClean="0"/>
              <a:t>Production (specific isotopes)</a:t>
            </a:r>
            <a:endParaRPr lang="en-US" dirty="0"/>
          </a:p>
        </p:txBody>
      </p:sp>
      <p:pic>
        <p:nvPicPr>
          <p:cNvPr id="2" name="Picture 2" descr="http://www.tws3d.com/wallpapers/nuclear-bomb-explosion-1600x9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53000" y="1752601"/>
            <a:ext cx="2057400" cy="1295400"/>
          </a:xfrm>
          <a:prstGeom prst="rect">
            <a:avLst/>
          </a:prstGeom>
          <a:noFill/>
        </p:spPr>
      </p:pic>
      <p:pic>
        <p:nvPicPr>
          <p:cNvPr id="3" name="Picture 4" descr="http://2.bp.blogspot.com/-yPnmyrcBloM/TnMblIvEKVI/AAAAAAAABBs/gLZUqHayHMA/s1600/Nuclear+Cooling+Towers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3962400"/>
            <a:ext cx="1905000" cy="1223963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5105400" y="3581400"/>
            <a:ext cx="1137427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400" dirty="0" smtClean="0"/>
              <a:t>Commercial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324600" y="3581400"/>
            <a:ext cx="1239378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400" dirty="0" smtClean="0"/>
              <a:t>Naval Vessels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660082" y="3581400"/>
            <a:ext cx="1331518" cy="307777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400" dirty="0" smtClean="0"/>
              <a:t>Space Vehicles</a:t>
            </a:r>
            <a:endParaRPr lang="en-US" sz="1400" dirty="0"/>
          </a:p>
        </p:txBody>
      </p:sp>
      <p:pic>
        <p:nvPicPr>
          <p:cNvPr id="5" name="Picture 2" descr="http://www.standupamericaus.org/sua/wp-content/uploads/2012/05/0b6188754ae811f0bc5024c2a977615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41067" y="3962400"/>
            <a:ext cx="2302933" cy="1219200"/>
          </a:xfrm>
          <a:prstGeom prst="rect">
            <a:avLst/>
          </a:prstGeom>
          <a:noFill/>
        </p:spPr>
      </p:pic>
      <p:pic>
        <p:nvPicPr>
          <p:cNvPr id="6" name="Picture 4" descr="http://www.rsc.org/images/Mo-99-imaging-250_tcm18-195733.jpg"/>
          <p:cNvPicPr>
            <a:picLocks noChangeAspect="1" noChangeArrowheads="1"/>
          </p:cNvPicPr>
          <p:nvPr/>
        </p:nvPicPr>
        <p:blipFill>
          <a:blip r:embed="rId11" cstate="print"/>
          <a:srcRect t="42029" b="7246"/>
          <a:stretch>
            <a:fillRect/>
          </a:stretch>
        </p:blipFill>
        <p:spPr bwMode="auto">
          <a:xfrm>
            <a:off x="6705600" y="5638800"/>
            <a:ext cx="2438400" cy="1143000"/>
          </a:xfrm>
          <a:prstGeom prst="rect">
            <a:avLst/>
          </a:prstGeom>
          <a:noFill/>
        </p:spPr>
      </p:pic>
      <p:pic>
        <p:nvPicPr>
          <p:cNvPr id="7" name="Picture 6" descr="http://digitaljournal.com/img/2/5/7/7/3/3/i/4/8/3/o/Nuclear_Bomb_US__FatMan.jpg"/>
          <p:cNvPicPr>
            <a:picLocks noChangeAspect="1" noChangeArrowheads="1"/>
          </p:cNvPicPr>
          <p:nvPr/>
        </p:nvPicPr>
        <p:blipFill>
          <a:blip r:embed="rId12" cstate="print"/>
          <a:srcRect b="5000"/>
          <a:stretch>
            <a:fillRect/>
          </a:stretch>
        </p:blipFill>
        <p:spPr bwMode="auto">
          <a:xfrm>
            <a:off x="7010400" y="1752600"/>
            <a:ext cx="2133600" cy="12954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6200" y="762000"/>
            <a:ext cx="2209800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The Men/Women:</a:t>
            </a:r>
            <a:endParaRPr lang="en-US" sz="20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119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Dylan</dc:creator>
  <cp:lastModifiedBy>Dylan</cp:lastModifiedBy>
  <cp:revision>52</cp:revision>
  <dcterms:created xsi:type="dcterms:W3CDTF">2013-09-28T19:33:04Z</dcterms:created>
  <dcterms:modified xsi:type="dcterms:W3CDTF">2013-09-29T17:45:41Z</dcterms:modified>
</cp:coreProperties>
</file>